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3"/>
    <p:sldMasterId id="2147483668" r:id="rId4"/>
  </p:sldMasterIdLst>
  <p:notesMasterIdLst>
    <p:notesMasterId r:id="rId31"/>
  </p:notesMasterIdLst>
  <p:handoutMasterIdLst>
    <p:handoutMasterId r:id="rId32"/>
  </p:handoutMasterIdLst>
  <p:sldIdLst>
    <p:sldId id="16763436" r:id="rId5"/>
    <p:sldId id="16763412" r:id="rId6"/>
    <p:sldId id="16763413" r:id="rId7"/>
    <p:sldId id="16763414" r:id="rId8"/>
    <p:sldId id="16763415" r:id="rId9"/>
    <p:sldId id="16763416" r:id="rId10"/>
    <p:sldId id="16763417" r:id="rId11"/>
    <p:sldId id="16763418" r:id="rId12"/>
    <p:sldId id="16763419" r:id="rId13"/>
    <p:sldId id="16763420" r:id="rId14"/>
    <p:sldId id="16763421" r:id="rId15"/>
    <p:sldId id="16763422" r:id="rId16"/>
    <p:sldId id="16763423" r:id="rId17"/>
    <p:sldId id="16763424" r:id="rId18"/>
    <p:sldId id="16763425" r:id="rId19"/>
    <p:sldId id="16763426" r:id="rId20"/>
    <p:sldId id="16763427" r:id="rId21"/>
    <p:sldId id="16763428" r:id="rId22"/>
    <p:sldId id="16763429" r:id="rId23"/>
    <p:sldId id="16763430" r:id="rId24"/>
    <p:sldId id="16763431" r:id="rId25"/>
    <p:sldId id="16763432" r:id="rId26"/>
    <p:sldId id="16763433" r:id="rId27"/>
    <p:sldId id="16763434" r:id="rId28"/>
    <p:sldId id="16763435" r:id="rId29"/>
    <p:sldId id="317" r:id="rId30"/>
  </p:sldIdLst>
  <p:sldSz cx="12192000" cy="6858000"/>
  <p:notesSz cx="6858000" cy="9144000"/>
  <p:embeddedFontLst>
    <p:embeddedFont>
      <p:font typeface="微软雅黑" panose="020B0503020204020204" pitchFamily="34" charset="-122"/>
      <p:regular r:id="rId37"/>
    </p:embeddedFont>
    <p:embeddedFont>
      <p:font typeface="MiSans Medium" panose="00000600000000000000" pitchFamily="2" charset="-122"/>
      <p:regular r:id="rId38"/>
    </p:embeddedFont>
    <p:embeddedFont>
      <p:font typeface="MiSans Bold" panose="00000800000000000000" pitchFamily="2" charset="-122"/>
      <p:bold r:id="rId39"/>
    </p:embeddedFont>
    <p:embeddedFont>
      <p:font typeface="等线 Light" panose="02010600030101010101" charset="-122"/>
      <p:regular r:id="rId40"/>
    </p:embeddedFont>
    <p:embeddedFont>
      <p:font typeface="等线" panose="02010600030101010101" charset="-122"/>
      <p:regular r:id="rId41"/>
    </p:embeddedFont>
    <p:embeddedFont>
      <p:font typeface="Noto Sans SC" panose="020B0200000000000000" charset="-122"/>
      <p:regular r:id="rId42"/>
    </p:embeddedFont>
    <p:embeddedFont>
      <p:font typeface="Matura MT Script Capitals" panose="03020802060602070202" charset="0"/>
      <p:regular r:id="rId43"/>
    </p:embeddedFont>
    <p:embeddedFont>
      <p:font typeface="Leelawadee UI Semilight" panose="020B0402040204020203" charset="0"/>
      <p:regular r:id="rId44"/>
    </p:embeddedFont>
    <p:embeddedFont>
      <p:font typeface="Lucida Sans Unicode" panose="020B0602030504020204" charset="0"/>
      <p:regular r:id="rId45"/>
    </p:embeddedFont>
  </p:embeddedFontLst>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u888" initials="l" lastIdx="2" clrIdx="0"/>
  <p:cmAuthor id="2" name="Administra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A4A87"/>
    <a:srgbClr val="BBBAB8"/>
    <a:srgbClr val="274784"/>
    <a:srgbClr val="2C4C89"/>
    <a:srgbClr val="ABA8A3"/>
    <a:srgbClr val="BFBCB7"/>
    <a:srgbClr val="B8B5AE"/>
    <a:srgbClr val="FFFFFF"/>
    <a:srgbClr val="CCD3E9"/>
    <a:srgbClr val="E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8" autoAdjust="0"/>
    <p:restoredTop sz="94660"/>
  </p:normalViewPr>
  <p:slideViewPr>
    <p:cSldViewPr snapToGrid="0" showGuides="1">
      <p:cViewPr varScale="1">
        <p:scale>
          <a:sx n="59" d="100"/>
          <a:sy n="59" d="100"/>
        </p:scale>
        <p:origin x="45" y="667"/>
      </p:cViewPr>
      <p:guideLst>
        <p:guide orient="horz" pos="2152"/>
        <p:guide pos="3840"/>
      </p:guideLst>
    </p:cSldViewPr>
  </p:slideViewPr>
  <p:notesTextViewPr>
    <p:cViewPr>
      <p:scale>
        <a:sx n="3" d="2"/>
        <a:sy n="3" d="2"/>
      </p:scale>
      <p:origin x="0" y="0"/>
    </p:cViewPr>
  </p:notesTextViewPr>
  <p:notesViewPr>
    <p:cSldViewPr snapToGrid="0">
      <p:cViewPr varScale="1">
        <p:scale>
          <a:sx n="60" d="100"/>
          <a:sy n="60" d="100"/>
        </p:scale>
        <p:origin x="1453" y="53"/>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6" Type="http://schemas.openxmlformats.org/officeDocument/2006/relationships/tags" Target="tags/tag118.xml"/><Relationship Id="rId45" Type="http://schemas.openxmlformats.org/officeDocument/2006/relationships/font" Target="fonts/font9.fntdata"/><Relationship Id="rId44" Type="http://schemas.openxmlformats.org/officeDocument/2006/relationships/font" Target="fonts/font8.fntdata"/><Relationship Id="rId43" Type="http://schemas.openxmlformats.org/officeDocument/2006/relationships/font" Target="fonts/font7.fntdata"/><Relationship Id="rId42" Type="http://schemas.openxmlformats.org/officeDocument/2006/relationships/font" Target="fonts/font6.fntdata"/><Relationship Id="rId41" Type="http://schemas.openxmlformats.org/officeDocument/2006/relationships/font" Target="fonts/font5.fntdata"/><Relationship Id="rId40" Type="http://schemas.openxmlformats.org/officeDocument/2006/relationships/font" Target="fonts/font4.fntdata"/><Relationship Id="rId4" Type="http://schemas.openxmlformats.org/officeDocument/2006/relationships/slideMaster" Target="slideMasters/slideMaster3.xml"/><Relationship Id="rId39" Type="http://schemas.openxmlformats.org/officeDocument/2006/relationships/font" Target="fonts/font3.fntdata"/><Relationship Id="rId38" Type="http://schemas.openxmlformats.org/officeDocument/2006/relationships/font" Target="fonts/font2.fntdata"/><Relationship Id="rId37" Type="http://schemas.openxmlformats.org/officeDocument/2006/relationships/font" Target="fonts/font1.fntdata"/><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notesMaster" Target="notesMasters/notesMaster1.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1DFBBF-8A2E-4751-AB14-1CBA7284D800}"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287F44-F9C2-452E-A24F-42CCBBA3E69D}"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905362-47C2-4206-B6AB-442FB9225AF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63B792-CD65-45C4-924A-5D0DC016C71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6B9D0F-9225-4952-8434-38C29095FB5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2FDBEBE-6DEA-43A1-A916-49382D841A4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BBDC9C-F5DF-44A9-9C25-F52BDA561E0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BB64D5D0-2948-45AE-BEBB-3D491196CE7A}"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2F3C19C3-D2C1-4A1B-81E7-E81BA22DE639}"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8" name="Freeform: Shape 27"/>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Freeform: Shape 3"/>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panose="020B0604030504040204" charset="-128"/>
              <a:ea typeface="+mn-ea"/>
              <a:cs typeface="+mn-cs"/>
            </a:endParaRPr>
          </a:p>
        </p:txBody>
      </p:sp>
      <p:sp>
        <p:nvSpPr>
          <p:cNvPr id="5" name="Freeform: Shape 4"/>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Meiryo" panose="020B0604030504040204" charset="-128"/>
              <a:ea typeface="+mn-ea"/>
              <a:cs typeface="+mn-cs"/>
            </a:endParaRPr>
          </a:p>
        </p:txBody>
      </p:sp>
      <p:sp>
        <p:nvSpPr>
          <p:cNvPr id="6" name="Freeform: Shape 5"/>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Meiryo" panose="020B0604030504040204" charset="-128"/>
              <a:ea typeface="+mn-ea"/>
              <a:cs typeface="+mn-cs"/>
            </a:endParaRPr>
          </a:p>
        </p:txBody>
      </p:sp>
      <p:sp useBgFill="1">
        <p:nvSpPr>
          <p:cNvPr id="14" name="Freeform: Shape 12"/>
          <p:cNvSpPr>
            <a:spLocks noGrp="1" noRot="1" noChangeAspect="1" noMove="1" noResize="1" noEditPoints="1" noAdjustHandles="1" noChangeArrowheads="1" noChangeShapeType="1" noTextEdit="1"/>
          </p:cNvSpPr>
          <p:nvPr userDrawn="1"/>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2" name="图片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15722"/>
            <a:ext cx="12192000" cy="5855657"/>
          </a:xfrm>
          <a:prstGeom prst="rect">
            <a:avLst/>
          </a:prstGeom>
        </p:spPr>
      </p:pic>
      <p:sp>
        <p:nvSpPr>
          <p:cNvPr id="7" name="标题 6"/>
          <p:cNvSpPr>
            <a:spLocks noGrp="1"/>
          </p:cNvSpPr>
          <p:nvPr>
            <p:ph type="title"/>
          </p:nvPr>
        </p:nvSpPr>
        <p:spPr/>
        <p:txBody>
          <a:bodyPr/>
          <a:lstStyle/>
          <a:p>
            <a:r>
              <a:rPr kumimoji="1" lang="zh-CN" altLang="en-US"/>
              <a:t>单击此处编辑母版标题样式</a:t>
            </a:r>
            <a:endParaRPr kumimoji="1" lang="zh-CN" altLang="en-US"/>
          </a:p>
        </p:txBody>
      </p:sp>
      <p:sp>
        <p:nvSpPr>
          <p:cNvPr id="8" name="页脚占位符 7"/>
          <p:cNvSpPr>
            <a:spLocks noGrp="1"/>
          </p:cNvSpPr>
          <p:nvPr>
            <p:ph type="ftr" sz="quarter" idx="10"/>
          </p:nvPr>
        </p:nvSpPr>
        <p:spPr/>
        <p:txBody>
          <a:bodyPr/>
          <a:lstStyle/>
          <a:p>
            <a:endParaRPr lang="en-US" dirty="0"/>
          </a:p>
        </p:txBody>
      </p:sp>
      <p:sp>
        <p:nvSpPr>
          <p:cNvPr id="9" name="灯片编号占位符 8"/>
          <p:cNvSpPr>
            <a:spLocks noGrp="1"/>
          </p:cNvSpPr>
          <p:nvPr>
            <p:ph type="sldNum" sz="quarter" idx="11"/>
          </p:nvPr>
        </p:nvSpPr>
        <p:spPr/>
        <p:txBody>
          <a:bodyPr/>
          <a:lstStyle/>
          <a:p>
            <a:pPr algn="l"/>
            <a:fld id="{FAEF9944-A4F6-4C59-AEBD-678D6480B8EA}" type="slidenum">
              <a:rPr lang="en-US" smtClean="0"/>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矩形 2"/>
          <p:cNvSpPr/>
          <p:nvPr userDrawn="1"/>
        </p:nvSpPr>
        <p:spPr>
          <a:xfrm>
            <a:off x="19" y="3"/>
            <a:ext cx="12211778" cy="6862545"/>
          </a:xfrm>
          <a:prstGeom prst="rect">
            <a:avLst/>
          </a:prstGeom>
          <a:gradFill flip="none" rotWithShape="1">
            <a:gsLst>
              <a:gs pos="59000">
                <a:schemeClr val="accent1">
                  <a:lumMod val="20000"/>
                  <a:lumOff val="80000"/>
                  <a:alpha val="20000"/>
                </a:schemeClr>
              </a:gs>
              <a:gs pos="100000">
                <a:schemeClr val="accent1">
                  <a:lumMod val="20000"/>
                  <a:lumOff val="80000"/>
                  <a:alpha val="0"/>
                </a:schemeClr>
              </a:gs>
              <a:gs pos="32000">
                <a:srgbClr val="D4F4F1">
                  <a:alpha val="4000"/>
                </a:srgbClr>
              </a:gs>
              <a:gs pos="0">
                <a:schemeClr val="accent1">
                  <a:lumMod val="20000"/>
                  <a:lumOff val="80000"/>
                  <a:alpha val="27000"/>
                </a:schemeClr>
              </a:gs>
            </a:gsLst>
            <a:path path="circle">
              <a:fillToRect t="100000" r="100000"/>
            </a:path>
            <a:tileRect l="-100000" b="-100000"/>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95" dirty="0">
              <a:latin typeface="MiSans Medium" panose="00000600000000000000" pitchFamily="2" charset="-122"/>
              <a:ea typeface="MiSans Medium" panose="00000600000000000000" pitchFamily="2" charset="-122"/>
              <a:cs typeface="MiSans Medium" panose="00000600000000000000" pitchFamily="2" charset="-122"/>
            </a:endParaRPr>
          </a:p>
        </p:txBody>
      </p:sp>
      <p:sp>
        <p:nvSpPr>
          <p:cNvPr id="7" name="文本框 6"/>
          <p:cNvSpPr txBox="1"/>
          <p:nvPr userDrawn="1"/>
        </p:nvSpPr>
        <p:spPr>
          <a:xfrm>
            <a:off x="9071102" y="216779"/>
            <a:ext cx="2900761" cy="659924"/>
          </a:xfrm>
          <a:prstGeom prst="rect">
            <a:avLst/>
          </a:prstGeom>
          <a:noFill/>
        </p:spPr>
        <p:txBody>
          <a:bodyPr wrap="square" rtlCol="0">
            <a:spAutoFit/>
          </a:bodyPr>
          <a:lstStyle/>
          <a:p>
            <a:pPr algn="r">
              <a:lnSpc>
                <a:spcPct val="120000"/>
              </a:lnSpc>
            </a:pPr>
            <a:r>
              <a:rPr lang="en-US" altLang="zh-CN" sz="1050" dirty="0">
                <a:solidFill>
                  <a:schemeClr val="bg1">
                    <a:lumMod val="75000"/>
                  </a:schemeClr>
                </a:solidFill>
                <a:latin typeface="MiSans Medium" panose="00000600000000000000" pitchFamily="2" charset="-122"/>
                <a:ea typeface="MiSans Medium" panose="00000600000000000000" pitchFamily="2" charset="-122"/>
                <a:cs typeface="MiSans Medium" panose="00000600000000000000" pitchFamily="2" charset="-122"/>
                <a:sym typeface="MiSans Medium" panose="00000600000000000000" pitchFamily="2" charset="-122"/>
              </a:rPr>
              <a:t>SILDE DESIGN BY </a:t>
            </a:r>
            <a:endParaRPr lang="en-US" altLang="zh-CN" sz="1050" dirty="0">
              <a:solidFill>
                <a:schemeClr val="bg1">
                  <a:lumMod val="75000"/>
                </a:schemeClr>
              </a:solidFill>
              <a:latin typeface="MiSans Medium" panose="00000600000000000000" pitchFamily="2" charset="-122"/>
              <a:ea typeface="MiSans Medium" panose="00000600000000000000" pitchFamily="2" charset="-122"/>
              <a:cs typeface="MiSans Medium" panose="00000600000000000000" pitchFamily="2" charset="-122"/>
              <a:sym typeface="MiSans Medium" panose="00000600000000000000" pitchFamily="2" charset="-122"/>
            </a:endParaRPr>
          </a:p>
          <a:p>
            <a:pPr algn="r">
              <a:lnSpc>
                <a:spcPct val="120000"/>
              </a:lnSpc>
            </a:pPr>
            <a:r>
              <a:rPr lang="en-US" altLang="zh-CN" sz="1050" dirty="0">
                <a:solidFill>
                  <a:schemeClr val="accent2"/>
                </a:solidFill>
                <a:latin typeface="MiSans Medium" panose="00000600000000000000" pitchFamily="2" charset="-122"/>
                <a:ea typeface="MiSans Medium" panose="00000600000000000000" pitchFamily="2" charset="-122"/>
                <a:cs typeface="MiSans Medium" panose="00000600000000000000" pitchFamily="2" charset="-122"/>
                <a:sym typeface="MiSans Medium" panose="00000600000000000000" pitchFamily="2" charset="-122"/>
              </a:rPr>
              <a:t>#</a:t>
            </a:r>
            <a:r>
              <a:rPr lang="zh-CN" altLang="en-US" sz="1050" dirty="0">
                <a:solidFill>
                  <a:schemeClr val="accent2"/>
                </a:solidFill>
                <a:latin typeface="MiSans Medium" panose="00000600000000000000" pitchFamily="2" charset="-122"/>
                <a:ea typeface="MiSans Medium" panose="00000600000000000000" pitchFamily="2" charset="-122"/>
                <a:cs typeface="MiSans Medium" panose="00000600000000000000" pitchFamily="2" charset="-122"/>
                <a:sym typeface="MiSans Medium" panose="00000600000000000000" pitchFamily="2" charset="-122"/>
              </a:rPr>
              <a:t>米菲</a:t>
            </a:r>
            <a:r>
              <a:rPr lang="en-US" altLang="zh-CN" sz="1050" dirty="0">
                <a:solidFill>
                  <a:schemeClr val="accent2"/>
                </a:solidFill>
                <a:latin typeface="MiSans Medium" panose="00000600000000000000" pitchFamily="2" charset="-122"/>
                <a:ea typeface="MiSans Medium" panose="00000600000000000000" pitchFamily="2" charset="-122"/>
                <a:cs typeface="MiSans Medium" panose="00000600000000000000" pitchFamily="2" charset="-122"/>
                <a:sym typeface="MiSans Medium" panose="00000600000000000000" pitchFamily="2" charset="-122"/>
              </a:rPr>
              <a:t>PPT</a:t>
            </a:r>
            <a:endParaRPr lang="en-US" altLang="zh-CN" sz="1050" dirty="0">
              <a:solidFill>
                <a:schemeClr val="accent2"/>
              </a:solidFill>
              <a:latin typeface="MiSans Medium" panose="00000600000000000000" pitchFamily="2" charset="-122"/>
              <a:ea typeface="MiSans Medium" panose="00000600000000000000" pitchFamily="2" charset="-122"/>
              <a:cs typeface="MiSans Medium" panose="00000600000000000000" pitchFamily="2" charset="-122"/>
            </a:endParaRPr>
          </a:p>
          <a:p>
            <a:pPr algn="r">
              <a:lnSpc>
                <a:spcPct val="120000"/>
              </a:lnSpc>
            </a:pPr>
            <a:endParaRPr lang="zh-CN" altLang="en-US" sz="1050" dirty="0">
              <a:latin typeface="MiSans Medium" panose="00000600000000000000" pitchFamily="2" charset="-122"/>
              <a:ea typeface="MiSans Medium" panose="00000600000000000000" pitchFamily="2" charset="-122"/>
              <a:cs typeface="MiSans Medium" panose="00000600000000000000" pitchFamily="2" charset="-122"/>
              <a:sym typeface="MiSans Medium" panose="00000600000000000000" pitchFamily="2" charset="-122"/>
            </a:endParaRPr>
          </a:p>
        </p:txBody>
      </p:sp>
      <p:sp>
        <p:nvSpPr>
          <p:cNvPr id="13" name="灯片编号占位符 7"/>
          <p:cNvSpPr>
            <a:spLocks noGrp="1"/>
          </p:cNvSpPr>
          <p:nvPr>
            <p:ph type="sldNum" sz="quarter" idx="4"/>
          </p:nvPr>
        </p:nvSpPr>
        <p:spPr>
          <a:xfrm>
            <a:off x="238182" y="244990"/>
            <a:ext cx="954316" cy="365125"/>
          </a:xfrm>
          <a:prstGeom prst="rect">
            <a:avLst/>
          </a:prstGeom>
        </p:spPr>
        <p:txBody>
          <a:bodyPr vert="horz" lIns="91440" tIns="45720" rIns="91440" bIns="45720" rtlCol="0" anchor="ctr"/>
          <a:lstStyle>
            <a:lvl1pPr algn="l">
              <a:defRPr sz="3200">
                <a:solidFill>
                  <a:schemeClr val="accent1"/>
                </a:solidFill>
                <a:latin typeface="+mj-ea"/>
                <a:ea typeface="+mj-ea"/>
              </a:defRPr>
            </a:lvl1pPr>
          </a:lstStyle>
          <a:p>
            <a:fld id="{0B452686-956E-4DA3-8759-2175C745677F}" type="slidenum">
              <a:rPr lang="en-US" altLang="zh-CN" smtClean="0"/>
            </a:fld>
            <a:r>
              <a:rPr lang="en-US" altLang="zh-CN" dirty="0"/>
              <a:t>.</a:t>
            </a:r>
            <a:endParaRPr lang="zh-CN" altLang="en-US" dirty="0"/>
          </a:p>
        </p:txBody>
      </p:sp>
      <p:sp>
        <p:nvSpPr>
          <p:cNvPr id="4" name="文本占位符 3"/>
          <p:cNvSpPr>
            <a:spLocks noGrp="1"/>
          </p:cNvSpPr>
          <p:nvPr>
            <p:ph type="body" sz="quarter" idx="10"/>
          </p:nvPr>
        </p:nvSpPr>
        <p:spPr>
          <a:xfrm>
            <a:off x="890954" y="238489"/>
            <a:ext cx="7053263" cy="453009"/>
          </a:xfrm>
          <a:prstGeom prst="rect">
            <a:avLst/>
          </a:prstGeom>
          <a:noFill/>
        </p:spPr>
        <p:txBody>
          <a:bodyPr wrap="square">
            <a:spAutoFit/>
          </a:bodyPr>
          <a:lstStyle>
            <a:lvl1pPr marL="0" indent="0">
              <a:buNone/>
              <a:defRPr lang="zh-CN" altLang="en-US" sz="2605" dirty="0" smtClean="0">
                <a:solidFill>
                  <a:schemeClr val="accent1"/>
                </a:solidFill>
                <a:latin typeface="MiSans Bold" panose="00000800000000000000" pitchFamily="2" charset="-122"/>
                <a:ea typeface="MiSans Bold" panose="00000800000000000000" pitchFamily="2" charset="-122"/>
                <a:cs typeface="MiSans Medium" panose="00000600000000000000" pitchFamily="2" charset="-122"/>
              </a:defRPr>
            </a:lvl1pPr>
            <a:lvl2pPr marL="228600" indent="0">
              <a:buNone/>
              <a:defRPr lang="zh-CN" altLang="en-US" sz="1805" dirty="0">
                <a:latin typeface="+mn-lt"/>
                <a:ea typeface="+mn-ea"/>
                <a:cs typeface="+mn-cs"/>
              </a:defRPr>
            </a:lvl2pPr>
          </a:lstStyle>
          <a:p>
            <a:pPr marL="0" lvl="0" defTabSz="457200"/>
            <a:r>
              <a:rPr lang="zh-CN" altLang="en-US" dirty="0"/>
              <a:t>单击此处编辑母版文本样式</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77F6328-222C-4874-B852-42CACAF4313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974A1F2-5889-4438-87B2-5F579D8C3F8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77F6328-222C-4874-B852-42CACAF4313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974A1F2-5889-4438-87B2-5F579D8C3F8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1"/>
            <a:ext cx="10972800" cy="4525963"/>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C0665F73-C5DC-455E-A078-DBF929F30C16}" type="datetimeFigureOut">
              <a:rPr lang="zh-CN" altLang="en-US" smtClean="0"/>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209115-24C0-459C-851E-51BC71DECA48}"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62FDBEBE-6DEA-43A1-A916-49382D841A4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BBDC9C-F5DF-44A9-9C25-F52BDA561E0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2FDBEBE-6DEA-43A1-A916-49382D841A4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BBDC9C-F5DF-44A9-9C25-F52BDA561E03}"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2FDBEBE-6DEA-43A1-A916-49382D841A4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BBDC9C-F5DF-44A9-9C25-F52BDA561E03}"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pic>
        <p:nvPicPr>
          <p:cNvPr id="6" name="图片 5"/>
          <p:cNvPicPr/>
          <p:nvPr userDrawn="1"/>
        </p:nvPicPr>
        <p:blipFill>
          <a:blip r:embed="rId2">
            <a:extLst>
              <a:ext uri="{28A0092B-C50C-407E-A947-70E740481C1C}">
                <a14:useLocalDpi xmlns:a14="http://schemas.microsoft.com/office/drawing/2010/main" val="0"/>
              </a:ext>
            </a:extLst>
          </a:blip>
          <a:stretch>
            <a:fillRect/>
          </a:stretch>
        </p:blipFill>
        <p:spPr>
          <a:xfrm>
            <a:off x="-10795" y="-10795"/>
            <a:ext cx="12204000" cy="699135"/>
          </a:xfrm>
          <a:prstGeom prst="rect">
            <a:avLst/>
          </a:prstGeom>
        </p:spPr>
      </p:pic>
      <p:sp>
        <p:nvSpPr>
          <p:cNvPr id="2" name="Title 1"/>
          <p:cNvSpPr>
            <a:spLocks noGrp="1"/>
          </p:cNvSpPr>
          <p:nvPr>
            <p:ph type="title"/>
          </p:nvPr>
        </p:nvSpPr>
        <p:spPr>
          <a:xfrm>
            <a:off x="154305" y="48895"/>
            <a:ext cx="7531100" cy="582295"/>
          </a:xfrm>
        </p:spPr>
        <p:txBody>
          <a:bodyPr/>
          <a:lstStyle>
            <a:lvl1pPr>
              <a:defRPr sz="2400" b="1">
                <a:solidFill>
                  <a:schemeClr val="bg1"/>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Sld>
  <p:clrMapOvr>
    <a:masterClrMapping/>
  </p:clrMapOvr>
  <p:transition advClick="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99" t="97401" r="233" b="-49"/>
          <a:stretch>
            <a:fillRect/>
          </a:stretch>
        </p:blipFill>
        <p:spPr>
          <a:xfrm flipV="1">
            <a:off x="-7620" y="0"/>
            <a:ext cx="12199620" cy="985520"/>
          </a:xfrm>
          <a:prstGeom prst="rect">
            <a:avLst/>
          </a:prstGeom>
        </p:spPr>
      </p:pic>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5018" b="72959"/>
          <a:stretch>
            <a:fillRect/>
          </a:stretch>
        </p:blipFill>
        <p:spPr>
          <a:xfrm>
            <a:off x="-7620" y="-5715"/>
            <a:ext cx="12199620" cy="894715"/>
          </a:xfrm>
          <a:prstGeom prst="rect">
            <a:avLst/>
          </a:prstGeom>
        </p:spPr>
      </p:pic>
      <p:sp>
        <p:nvSpPr>
          <p:cNvPr id="4" name="日期占位符 3"/>
          <p:cNvSpPr>
            <a:spLocks noGrp="1"/>
          </p:cNvSpPr>
          <p:nvPr>
            <p:ph type="dt" sz="half" idx="10"/>
          </p:nvPr>
        </p:nvSpPr>
        <p:spPr/>
        <p:txBody>
          <a:bodyPr/>
          <a:lstStyle/>
          <a:p>
            <a:fld id="{1EF83372-F06D-4DAE-9E52-ECF7F83F5E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pic>
        <p:nvPicPr>
          <p:cNvPr id="3" name="图片 2" descr="60ba43a11707a86aa6519169adec504"/>
          <p:cNvPicPr>
            <a:picLocks noChangeAspect="1"/>
          </p:cNvPicPr>
          <p:nvPr userDrawn="1"/>
        </p:nvPicPr>
        <p:blipFill>
          <a:blip r:embed="rId3"/>
          <a:stretch>
            <a:fillRect/>
          </a:stretch>
        </p:blipFill>
        <p:spPr>
          <a:xfrm>
            <a:off x="9048292" y="6270235"/>
            <a:ext cx="2718435" cy="405130"/>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a:t>Title</a:t>
            </a:r>
            <a:endParaRPr lang="en-US"/>
          </a:p>
        </p:txBody>
      </p:sp>
      <p:sp>
        <p:nvSpPr>
          <p:cNvPr id="3" name="Text 2"/>
          <p:cNvSpPr>
            <a:spLocks noGrp="1"/>
          </p:cNvSpPr>
          <p:nvPr>
            <p:ph type="body" idx="1" hasCustomPrompt="1"/>
          </p:nvPr>
        </p:nvSpPr>
        <p:spPr/>
        <p:txBody>
          <a:bodyPr/>
          <a:lstStyle/>
          <a:p>
            <a:pPr lvl="0"/>
            <a:r>
              <a:rPr lang="en-US"/>
              <a:t>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矩形 2"/>
          <p:cNvSpPr/>
          <p:nvPr userDrawn="1"/>
        </p:nvSpPr>
        <p:spPr>
          <a:xfrm>
            <a:off x="19" y="3"/>
            <a:ext cx="12211778" cy="6862545"/>
          </a:xfrm>
          <a:prstGeom prst="rect">
            <a:avLst/>
          </a:prstGeom>
          <a:gradFill flip="none" rotWithShape="1">
            <a:gsLst>
              <a:gs pos="59000">
                <a:schemeClr val="accent1">
                  <a:lumMod val="20000"/>
                  <a:lumOff val="80000"/>
                  <a:alpha val="20000"/>
                </a:schemeClr>
              </a:gs>
              <a:gs pos="100000">
                <a:schemeClr val="accent1">
                  <a:lumMod val="20000"/>
                  <a:lumOff val="80000"/>
                  <a:alpha val="0"/>
                </a:schemeClr>
              </a:gs>
              <a:gs pos="32000">
                <a:srgbClr val="D4F4F1">
                  <a:alpha val="4000"/>
                </a:srgbClr>
              </a:gs>
              <a:gs pos="0">
                <a:schemeClr val="accent1">
                  <a:lumMod val="20000"/>
                  <a:lumOff val="80000"/>
                  <a:alpha val="27000"/>
                </a:schemeClr>
              </a:gs>
            </a:gsLst>
            <a:path path="circle">
              <a:fillToRect t="100000" r="100000"/>
            </a:path>
            <a:tileRect l="-100000" b="-100000"/>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95" dirty="0">
              <a:latin typeface="MiSans Medium" panose="00000600000000000000" pitchFamily="2" charset="-122"/>
              <a:ea typeface="MiSans Medium" panose="00000600000000000000" pitchFamily="2" charset="-122"/>
              <a:cs typeface="MiSans Medium" panose="00000600000000000000" pitchFamily="2" charset="-122"/>
            </a:endParaRPr>
          </a:p>
        </p:txBody>
      </p:sp>
      <p:sp>
        <p:nvSpPr>
          <p:cNvPr id="13" name="灯片编号占位符 7"/>
          <p:cNvSpPr>
            <a:spLocks noGrp="1"/>
          </p:cNvSpPr>
          <p:nvPr>
            <p:ph type="sldNum" sz="quarter" idx="4"/>
          </p:nvPr>
        </p:nvSpPr>
        <p:spPr>
          <a:xfrm>
            <a:off x="238182" y="244990"/>
            <a:ext cx="954316" cy="365125"/>
          </a:xfrm>
          <a:prstGeom prst="rect">
            <a:avLst/>
          </a:prstGeom>
        </p:spPr>
        <p:txBody>
          <a:bodyPr vert="horz" lIns="91440" tIns="45720" rIns="91440" bIns="45720" rtlCol="0" anchor="ctr"/>
          <a:lstStyle>
            <a:lvl1pPr algn="l">
              <a:defRPr sz="3200">
                <a:solidFill>
                  <a:schemeClr val="accent1"/>
                </a:solidFill>
                <a:latin typeface="+mj-ea"/>
                <a:ea typeface="+mj-ea"/>
              </a:defRPr>
            </a:lvl1pPr>
          </a:lstStyle>
          <a:p>
            <a:fld id="{0B452686-956E-4DA3-8759-2175C745677F}" type="slidenum">
              <a:rPr lang="en-US" altLang="zh-CN" smtClean="0"/>
            </a:fld>
            <a:r>
              <a:rPr lang="en-US" altLang="zh-CN" dirty="0"/>
              <a:t>.</a:t>
            </a:r>
            <a:endParaRPr lang="zh-CN" altLang="en-US" dirty="0"/>
          </a:p>
        </p:txBody>
      </p:sp>
      <p:sp>
        <p:nvSpPr>
          <p:cNvPr id="4" name="文本占位符 3"/>
          <p:cNvSpPr>
            <a:spLocks noGrp="1"/>
          </p:cNvSpPr>
          <p:nvPr>
            <p:ph type="body" sz="quarter" idx="10"/>
          </p:nvPr>
        </p:nvSpPr>
        <p:spPr>
          <a:xfrm>
            <a:off x="890954" y="238489"/>
            <a:ext cx="7053263" cy="453009"/>
          </a:xfrm>
          <a:prstGeom prst="rect">
            <a:avLst/>
          </a:prstGeom>
          <a:noFill/>
        </p:spPr>
        <p:txBody>
          <a:bodyPr wrap="square">
            <a:spAutoFit/>
          </a:bodyPr>
          <a:lstStyle>
            <a:lvl1pPr marL="0" indent="0">
              <a:buNone/>
              <a:defRPr lang="zh-CN" altLang="en-US" sz="2605" dirty="0" smtClean="0">
                <a:solidFill>
                  <a:schemeClr val="accent1"/>
                </a:solidFill>
                <a:latin typeface="MiSans Bold" panose="00000800000000000000" pitchFamily="2" charset="-122"/>
                <a:ea typeface="MiSans Bold" panose="00000800000000000000" pitchFamily="2" charset="-122"/>
                <a:cs typeface="MiSans Medium" panose="00000600000000000000" pitchFamily="2" charset="-122"/>
              </a:defRPr>
            </a:lvl1pPr>
            <a:lvl2pPr marL="228600" indent="0">
              <a:buNone/>
              <a:defRPr lang="zh-CN" altLang="en-US" sz="1805" dirty="0">
                <a:latin typeface="+mn-lt"/>
                <a:ea typeface="+mn-ea"/>
                <a:cs typeface="+mn-cs"/>
              </a:defRPr>
            </a:lvl2pPr>
          </a:lstStyle>
          <a:p>
            <a:pPr marL="0" lvl="0" defTabSz="45720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showMasterSp="0">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B64D5D0-2948-45AE-BEBB-3D491196CE7A}"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2F3C19C3-D2C1-4A1B-81E7-E81BA22DE639}"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BB64D5D0-2948-45AE-BEBB-3D491196CE7A}"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2F3C19C3-D2C1-4A1B-81E7-E81BA22DE639}"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pic>
        <p:nvPicPr>
          <p:cNvPr id="6" name="图片 5"/>
          <p:cNvPicPr/>
          <p:nvPr userDrawn="1"/>
        </p:nvPicPr>
        <p:blipFill>
          <a:blip r:embed="rId2">
            <a:extLst>
              <a:ext uri="{28A0092B-C50C-407E-A947-70E740481C1C}">
                <a14:useLocalDpi xmlns:a14="http://schemas.microsoft.com/office/drawing/2010/main" val="0"/>
              </a:ext>
            </a:extLst>
          </a:blip>
          <a:stretch>
            <a:fillRect/>
          </a:stretch>
        </p:blipFill>
        <p:spPr>
          <a:xfrm>
            <a:off x="-10795" y="-10795"/>
            <a:ext cx="12204000" cy="699135"/>
          </a:xfrm>
          <a:prstGeom prst="rect">
            <a:avLst/>
          </a:prstGeom>
        </p:spPr>
      </p:pic>
      <p:sp>
        <p:nvSpPr>
          <p:cNvPr id="2" name="Title 1"/>
          <p:cNvSpPr>
            <a:spLocks noGrp="1"/>
          </p:cNvSpPr>
          <p:nvPr>
            <p:ph type="title"/>
          </p:nvPr>
        </p:nvSpPr>
        <p:spPr>
          <a:xfrm>
            <a:off x="154305" y="48895"/>
            <a:ext cx="7531100" cy="582295"/>
          </a:xfrm>
        </p:spPr>
        <p:txBody>
          <a:bodyPr/>
          <a:lstStyle>
            <a:lvl1pPr>
              <a:defRPr sz="2400" b="1">
                <a:solidFill>
                  <a:schemeClr val="bg1"/>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99" t="97401" r="233" b="-49"/>
          <a:stretch>
            <a:fillRect/>
          </a:stretch>
        </p:blipFill>
        <p:spPr>
          <a:xfrm flipV="1">
            <a:off x="-7620" y="0"/>
            <a:ext cx="12199620" cy="985520"/>
          </a:xfrm>
          <a:prstGeom prst="rect">
            <a:avLst/>
          </a:prstGeom>
        </p:spPr>
      </p:pic>
      <p:pic>
        <p:nvPicPr>
          <p:cNvPr id="8" name="图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5018" b="72959"/>
          <a:stretch>
            <a:fillRect/>
          </a:stretch>
        </p:blipFill>
        <p:spPr>
          <a:xfrm>
            <a:off x="-7620" y="-5715"/>
            <a:ext cx="12199620" cy="894715"/>
          </a:xfrm>
          <a:prstGeom prst="rect">
            <a:avLst/>
          </a:prstGeom>
        </p:spPr>
      </p:pic>
      <p:sp>
        <p:nvSpPr>
          <p:cNvPr id="4" name="日期占位符 3"/>
          <p:cNvSpPr>
            <a:spLocks noGrp="1"/>
          </p:cNvSpPr>
          <p:nvPr>
            <p:ph type="dt" sz="half" idx="10"/>
          </p:nvPr>
        </p:nvSpPr>
        <p:spPr/>
        <p:txBody>
          <a:bodyPr/>
          <a:lstStyle/>
          <a:p>
            <a:fld id="{1EF83372-F06D-4DAE-9E52-ECF7F83F5E0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pic>
        <p:nvPicPr>
          <p:cNvPr id="3" name="图片 2" descr="60ba43a11707a86aa6519169adec504"/>
          <p:cNvPicPr>
            <a:picLocks noChangeAspect="1"/>
          </p:cNvPicPr>
          <p:nvPr userDrawn="1"/>
        </p:nvPicPr>
        <p:blipFill>
          <a:blip r:embed="rId3"/>
          <a:stretch>
            <a:fillRect/>
          </a:stretch>
        </p:blipFill>
        <p:spPr>
          <a:xfrm>
            <a:off x="9048292" y="6270235"/>
            <a:ext cx="2718435" cy="40513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a:t>Title</a:t>
            </a:r>
            <a:endParaRPr lang="en-US"/>
          </a:p>
        </p:txBody>
      </p:sp>
      <p:sp>
        <p:nvSpPr>
          <p:cNvPr id="3" name="Text 2"/>
          <p:cNvSpPr>
            <a:spLocks noGrp="1"/>
          </p:cNvSpPr>
          <p:nvPr>
            <p:ph type="body" idx="1" hasCustomPrompt="1"/>
          </p:nvPr>
        </p:nvSpPr>
        <p:spPr/>
        <p:txBody>
          <a:bodyPr/>
          <a:lstStyle/>
          <a:p>
            <a:pPr lvl="0"/>
            <a:r>
              <a:rPr lang="en-US"/>
              <a:t>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3" name="矩形 2"/>
          <p:cNvSpPr/>
          <p:nvPr userDrawn="1"/>
        </p:nvSpPr>
        <p:spPr>
          <a:xfrm>
            <a:off x="19" y="3"/>
            <a:ext cx="12211778" cy="6862545"/>
          </a:xfrm>
          <a:prstGeom prst="rect">
            <a:avLst/>
          </a:prstGeom>
          <a:gradFill flip="none" rotWithShape="1">
            <a:gsLst>
              <a:gs pos="59000">
                <a:schemeClr val="accent1">
                  <a:lumMod val="20000"/>
                  <a:lumOff val="80000"/>
                  <a:alpha val="20000"/>
                </a:schemeClr>
              </a:gs>
              <a:gs pos="100000">
                <a:schemeClr val="accent1">
                  <a:lumMod val="20000"/>
                  <a:lumOff val="80000"/>
                  <a:alpha val="0"/>
                </a:schemeClr>
              </a:gs>
              <a:gs pos="32000">
                <a:srgbClr val="D4F4F1">
                  <a:alpha val="4000"/>
                </a:srgbClr>
              </a:gs>
              <a:gs pos="0">
                <a:schemeClr val="accent1">
                  <a:lumMod val="20000"/>
                  <a:lumOff val="80000"/>
                  <a:alpha val="27000"/>
                </a:schemeClr>
              </a:gs>
            </a:gsLst>
            <a:path path="circle">
              <a:fillToRect t="100000" r="100000"/>
            </a:path>
            <a:tileRect l="-100000" b="-100000"/>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95" dirty="0">
              <a:latin typeface="MiSans Medium" panose="00000600000000000000" pitchFamily="2" charset="-122"/>
              <a:ea typeface="MiSans Medium" panose="00000600000000000000" pitchFamily="2" charset="-122"/>
              <a:cs typeface="MiSans Medium" panose="00000600000000000000" pitchFamily="2" charset="-122"/>
            </a:endParaRPr>
          </a:p>
        </p:txBody>
      </p:sp>
      <p:sp>
        <p:nvSpPr>
          <p:cNvPr id="13" name="灯片编号占位符 7"/>
          <p:cNvSpPr>
            <a:spLocks noGrp="1"/>
          </p:cNvSpPr>
          <p:nvPr>
            <p:ph type="sldNum" sz="quarter" idx="4"/>
          </p:nvPr>
        </p:nvSpPr>
        <p:spPr>
          <a:xfrm>
            <a:off x="238182" y="244990"/>
            <a:ext cx="954316" cy="365125"/>
          </a:xfrm>
          <a:prstGeom prst="rect">
            <a:avLst/>
          </a:prstGeom>
        </p:spPr>
        <p:txBody>
          <a:bodyPr vert="horz" lIns="91440" tIns="45720" rIns="91440" bIns="45720" rtlCol="0" anchor="ctr"/>
          <a:lstStyle>
            <a:lvl1pPr algn="l">
              <a:defRPr sz="3200">
                <a:solidFill>
                  <a:schemeClr val="accent1"/>
                </a:solidFill>
                <a:latin typeface="+mj-ea"/>
                <a:ea typeface="+mj-ea"/>
              </a:defRPr>
            </a:lvl1pPr>
          </a:lstStyle>
          <a:p>
            <a:fld id="{0B452686-956E-4DA3-8759-2175C745677F}" type="slidenum">
              <a:rPr lang="en-US" altLang="zh-CN" smtClean="0"/>
            </a:fld>
            <a:r>
              <a:rPr lang="en-US" altLang="zh-CN" dirty="0"/>
              <a:t>.</a:t>
            </a:r>
            <a:endParaRPr lang="zh-CN" altLang="en-US" dirty="0"/>
          </a:p>
        </p:txBody>
      </p:sp>
      <p:sp>
        <p:nvSpPr>
          <p:cNvPr id="4" name="文本占位符 3"/>
          <p:cNvSpPr>
            <a:spLocks noGrp="1"/>
          </p:cNvSpPr>
          <p:nvPr>
            <p:ph type="body" sz="quarter" idx="10"/>
          </p:nvPr>
        </p:nvSpPr>
        <p:spPr>
          <a:xfrm>
            <a:off x="890954" y="238489"/>
            <a:ext cx="7053263" cy="453009"/>
          </a:xfrm>
          <a:prstGeom prst="rect">
            <a:avLst/>
          </a:prstGeom>
          <a:noFill/>
        </p:spPr>
        <p:txBody>
          <a:bodyPr wrap="square">
            <a:spAutoFit/>
          </a:bodyPr>
          <a:lstStyle>
            <a:lvl1pPr marL="0" indent="0">
              <a:buNone/>
              <a:defRPr lang="zh-CN" altLang="en-US" sz="2605" dirty="0" smtClean="0">
                <a:solidFill>
                  <a:schemeClr val="accent1"/>
                </a:solidFill>
                <a:latin typeface="MiSans Bold" panose="00000800000000000000" pitchFamily="2" charset="-122"/>
                <a:ea typeface="MiSans Bold" panose="00000800000000000000" pitchFamily="2" charset="-122"/>
                <a:cs typeface="MiSans Medium" panose="00000600000000000000" pitchFamily="2" charset="-122"/>
              </a:defRPr>
            </a:lvl1pPr>
            <a:lvl2pPr marL="228600" indent="0">
              <a:buNone/>
              <a:defRPr lang="zh-CN" altLang="en-US" sz="1805" dirty="0">
                <a:latin typeface="+mn-lt"/>
                <a:ea typeface="+mn-ea"/>
                <a:cs typeface="+mn-cs"/>
              </a:defRPr>
            </a:lvl2pPr>
          </a:lstStyle>
          <a:p>
            <a:pPr marL="0" lvl="0" defTabSz="457200"/>
            <a:r>
              <a:rPr lang="zh-CN" altLang="en-US" dirty="0"/>
              <a:t>单击此处编辑母版文本样式</a:t>
            </a:r>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showMasterSp="0">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BB64D5D0-2948-45AE-BEBB-3D491196CE7A}"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2F3C19C3-D2C1-4A1B-81E7-E81BA22DE639}"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1" Type="http://schemas.openxmlformats.org/officeDocument/2006/relationships/theme" Target="../theme/theme3.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DBEBE-6DEA-43A1-A916-49382D841A4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BBDC9C-F5DF-44A9-9C25-F52BDA561E0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cs typeface="MiSans Medium" panose="00000600000000000000" pitchFamily="2" charset="-122"/>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cs typeface="MiSans Medium" panose="00000600000000000000" pitchFamily="2"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cs typeface="MiSans Medium" panose="00000600000000000000" pitchFamily="2" charset="-122"/>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iSans Medium" panose="00000600000000000000" pitchFamily="2"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iSans Medium" panose="00000600000000000000" pitchFamily="2"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iSans Medium" panose="00000600000000000000" pitchFamily="2"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iSans Medium" panose="00000600000000000000" pitchFamily="2"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iSans Medium" panose="00000600000000000000" pitchFamily="2"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iSans Medium" panose="00000600000000000000" pitchFamily="2"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DBEBE-6DEA-43A1-A916-49382D841A4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BBDC9C-F5DF-44A9-9C25-F52BDA561E0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image" Target="../media/image11.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13.xml.rels><?xml version="1.0" encoding="UTF-8" standalone="yes"?>
<Relationships xmlns="http://schemas.openxmlformats.org/package/2006/relationships"><Relationship Id="rId9" Type="http://schemas.openxmlformats.org/officeDocument/2006/relationships/tags" Target="../tags/tag57.xml"/><Relationship Id="rId8" Type="http://schemas.openxmlformats.org/officeDocument/2006/relationships/tags" Target="../tags/tag56.xml"/><Relationship Id="rId7" Type="http://schemas.openxmlformats.org/officeDocument/2006/relationships/tags" Target="../tags/tag55.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4" Type="http://schemas.openxmlformats.org/officeDocument/2006/relationships/slideLayout" Target="../slideLayouts/slideLayout16.xml"/><Relationship Id="rId13" Type="http://schemas.openxmlformats.org/officeDocument/2006/relationships/tags" Target="../tags/tag61.xml"/><Relationship Id="rId12" Type="http://schemas.openxmlformats.org/officeDocument/2006/relationships/tags" Target="../tags/tag60.xml"/><Relationship Id="rId11" Type="http://schemas.openxmlformats.org/officeDocument/2006/relationships/tags" Target="../tags/tag59.xml"/><Relationship Id="rId10" Type="http://schemas.openxmlformats.org/officeDocument/2006/relationships/tags" Target="../tags/tag58.xml"/><Relationship Id="rId1" Type="http://schemas.openxmlformats.org/officeDocument/2006/relationships/tags" Target="../tags/tag4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image" Target="../media/image15.jpeg"/><Relationship Id="rId3" Type="http://schemas.openxmlformats.org/officeDocument/2006/relationships/tags" Target="../tags/tag64.xml"/><Relationship Id="rId2" Type="http://schemas.openxmlformats.org/officeDocument/2006/relationships/tags" Target="../tags/tag63.xml"/><Relationship Id="rId14" Type="http://schemas.openxmlformats.org/officeDocument/2006/relationships/slideLayout" Target="../slideLayouts/slideLayout16.xml"/><Relationship Id="rId13" Type="http://schemas.openxmlformats.org/officeDocument/2006/relationships/tags" Target="../tags/tag73.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tags" Target="../tags/tag62.xml"/></Relationships>
</file>

<file path=ppt/slides/_rels/slide16.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image" Target="../media/image16.jpeg"/><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7" Type="http://schemas.openxmlformats.org/officeDocument/2006/relationships/slideLayout" Target="../slideLayouts/slideLayout16.xml"/><Relationship Id="rId26" Type="http://schemas.openxmlformats.org/officeDocument/2006/relationships/tags" Target="../tags/tag96.xml"/><Relationship Id="rId25" Type="http://schemas.openxmlformats.org/officeDocument/2006/relationships/tags" Target="../tags/tag95.xml"/><Relationship Id="rId24" Type="http://schemas.openxmlformats.org/officeDocument/2006/relationships/tags" Target="../tags/tag94.xml"/><Relationship Id="rId23" Type="http://schemas.openxmlformats.org/officeDocument/2006/relationships/image" Target="../media/image18.jpeg"/><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tags" Target="../tags/tag75.xml"/><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image" Target="../media/image17.jpeg"/><Relationship Id="rId13" Type="http://schemas.openxmlformats.org/officeDocument/2006/relationships/tags" Target="../tags/tag85.xml"/><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tags" Target="../tags/tag7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1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image" Target="../media/image21.jpeg"/><Relationship Id="rId6" Type="http://schemas.openxmlformats.org/officeDocument/2006/relationships/image" Target="../media/image20.jpeg"/><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4" Type="http://schemas.openxmlformats.org/officeDocument/2006/relationships/slideLayout" Target="../slideLayouts/slideLayout16.xml"/><Relationship Id="rId13" Type="http://schemas.openxmlformats.org/officeDocument/2006/relationships/tags" Target="../tags/tag107.xml"/><Relationship Id="rId12" Type="http://schemas.openxmlformats.org/officeDocument/2006/relationships/tags" Target="../tags/tag106.xml"/><Relationship Id="rId11" Type="http://schemas.openxmlformats.org/officeDocument/2006/relationships/tags" Target="../tags/tag105.xml"/><Relationship Id="rId10" Type="http://schemas.openxmlformats.org/officeDocument/2006/relationships/tags" Target="../tags/tag104.xml"/><Relationship Id="rId1" Type="http://schemas.openxmlformats.org/officeDocument/2006/relationships/tags" Target="../tags/tag9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image" Target="../media/image23.jpeg"/><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image" Target="../media/image22.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16.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image" Target="../media/image27.jpeg"/><Relationship Id="rId1" Type="http://schemas.openxmlformats.org/officeDocument/2006/relationships/tags" Target="../tags/tag11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29.jpeg"/><Relationship Id="rId1"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8" Type="http://schemas.openxmlformats.org/officeDocument/2006/relationships/slideLayout" Target="../slideLayouts/slideLayout16.xml"/><Relationship Id="rId27" Type="http://schemas.openxmlformats.org/officeDocument/2006/relationships/tags" Target="../tags/tag24.xml"/><Relationship Id="rId26" Type="http://schemas.openxmlformats.org/officeDocument/2006/relationships/tags" Target="../tags/tag23.xml"/><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0.jpeg"/><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9" Type="http://schemas.openxmlformats.org/officeDocument/2006/relationships/slideLayout" Target="../slideLayouts/slideLayout16.xml"/><Relationship Id="rId18" Type="http://schemas.openxmlformats.org/officeDocument/2006/relationships/tags" Target="../tags/tag42.xml"/><Relationship Id="rId17" Type="http://schemas.openxmlformats.org/officeDocument/2006/relationships/tags" Target="../tags/tag41.xml"/><Relationship Id="rId16" Type="http://schemas.openxmlformats.org/officeDocument/2006/relationships/tags" Target="../tags/tag40.xml"/><Relationship Id="rId15" Type="http://schemas.openxmlformats.org/officeDocument/2006/relationships/tags" Target="../tags/tag39.xml"/><Relationship Id="rId14" Type="http://schemas.openxmlformats.org/officeDocument/2006/relationships/tags" Target="../tags/tag38.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rgbClr val="00A5B2">
              <a:alpha val="16000"/>
            </a:srgbClr>
          </a:solidFill>
        </p:spPr>
      </p:sp>
      <p:sp>
        <p:nvSpPr>
          <p:cNvPr id="3" name="Freeform 3"/>
          <p:cNvSpPr/>
          <p:nvPr/>
        </p:nvSpPr>
        <p:spPr>
          <a:xfrm>
            <a:off x="7778563"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rgbClr val="00A5B2">
              <a:alpha val="100000"/>
            </a:srgbClr>
          </a:solidFill>
        </p:spPr>
      </p:sp>
      <p:sp>
        <p:nvSpPr>
          <p:cNvPr id="4" name="AutoShape 4"/>
          <p:cNvSpPr/>
          <p:nvPr/>
        </p:nvSpPr>
        <p:spPr>
          <a:xfrm>
            <a:off x="8006608" y="2106128"/>
            <a:ext cx="2634720" cy="2645743"/>
          </a:xfrm>
          <a:prstGeom prst="ellipse">
            <a:avLst/>
          </a:prstGeom>
          <a:solidFill>
            <a:srgbClr val="007C85">
              <a:alpha val="100000"/>
            </a:srgbClr>
          </a:solidFill>
        </p:spPr>
      </p:sp>
      <p:sp>
        <p:nvSpPr>
          <p:cNvPr id="5" name="TextBox 5"/>
          <p:cNvSpPr txBox="1"/>
          <p:nvPr/>
        </p:nvSpPr>
        <p:spPr>
          <a:xfrm>
            <a:off x="8006608" y="2708827"/>
            <a:ext cx="2634720" cy="1495425"/>
          </a:xfrm>
          <a:prstGeom prst="rect">
            <a:avLst/>
          </a:prstGeom>
        </p:spPr>
        <p:txBody>
          <a:bodyPr vert="horz" wrap="square" lIns="0" tIns="0" rIns="0" bIns="0" rtlCol="0" anchor="ctr" anchorCtr="0">
            <a:normAutofit/>
          </a:bodyPr>
          <a:lstStyle/>
          <a:p>
            <a:pPr algn="ctr">
              <a:lnSpc>
                <a:spcPct val="100000"/>
              </a:lnSpc>
            </a:pPr>
            <a:r>
              <a:rPr lang="en-US" sz="3000" b="1">
                <a:solidFill>
                  <a:srgbClr val="FFFFFF">
                    <a:alpha val="100000"/>
                  </a:srgbClr>
                </a:solidFill>
                <a:latin typeface="Noto Sans SC" panose="020B0200000000000000" charset="-122"/>
                <a:ea typeface="Noto Sans SC" panose="020B0200000000000000" charset="-122"/>
                <a:cs typeface="Noto Sans SC" panose="020B0200000000000000" charset="-122"/>
              </a:rPr>
              <a:t>catalogue</a:t>
            </a:r>
            <a:endParaRPr lang="en-US" sz="30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6" name="AutoShape 6"/>
          <p:cNvSpPr/>
          <p:nvPr/>
        </p:nvSpPr>
        <p:spPr>
          <a:xfrm rot="5400000" flipH="1">
            <a:off x="-174296" y="323150"/>
            <a:ext cx="1422400" cy="1073808"/>
          </a:xfrm>
          <a:prstGeom prst="triangle">
            <a:avLst>
              <a:gd name="adj" fmla="val 50000"/>
            </a:avLst>
          </a:prstGeom>
          <a:solidFill>
            <a:srgbClr val="00A5B2">
              <a:alpha val="100000"/>
            </a:srgbClr>
          </a:solidFill>
        </p:spPr>
      </p:sp>
      <p:sp>
        <p:nvSpPr>
          <p:cNvPr id="7" name="TextBox 7"/>
          <p:cNvSpPr txBox="1"/>
          <p:nvPr/>
        </p:nvSpPr>
        <p:spPr>
          <a:xfrm>
            <a:off x="968707" y="2229380"/>
            <a:ext cx="790575" cy="457200"/>
          </a:xfrm>
          <a:prstGeom prst="rect">
            <a:avLst/>
          </a:prstGeom>
        </p:spPr>
        <p:txBody>
          <a:bodyPr vert="horz" wrap="square" lIns="0" tIns="0" rIns="0" bIns="0" rtlCol="0" anchor="t" anchorCtr="0">
            <a:spAutoFit/>
          </a:bodyPr>
          <a:lstStyle/>
          <a:p>
            <a:pPr>
              <a:lnSpc>
                <a:spcPct val="100000"/>
              </a:lnSpc>
              <a:spcBef>
                <a:spcPts val="375"/>
              </a:spcBef>
            </a:pPr>
            <a:r>
              <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rPr>
              <a:t>02</a:t>
            </a:r>
            <a:endPar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nvSpPr>
        <p:spPr>
          <a:xfrm>
            <a:off x="1664032" y="2280814"/>
            <a:ext cx="5724525" cy="276860"/>
          </a:xfrm>
          <a:prstGeom prst="rect">
            <a:avLst/>
          </a:prstGeom>
        </p:spPr>
        <p:txBody>
          <a:bodyPr vert="horz" wrap="square" lIns="0" tIns="0" rIns="0" bIns="0" rtlCol="0" anchor="t" anchorCtr="0">
            <a:spAutoFit/>
          </a:bodyPr>
          <a:lstStyle/>
          <a:p>
            <a:pPr>
              <a:lnSpc>
                <a:spcPct val="100000"/>
              </a:lnSpc>
              <a:spcBef>
                <a:spcPts val="375"/>
              </a:spcBef>
            </a:pPr>
            <a:r>
              <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rPr>
              <a:t>Core technology analysis  </a:t>
            </a:r>
            <a:endPar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9" name="TextBox 9"/>
          <p:cNvSpPr txBox="1"/>
          <p:nvPr/>
        </p:nvSpPr>
        <p:spPr>
          <a:xfrm>
            <a:off x="968707" y="1546697"/>
            <a:ext cx="790575" cy="457200"/>
          </a:xfrm>
          <a:prstGeom prst="rect">
            <a:avLst/>
          </a:prstGeom>
        </p:spPr>
        <p:txBody>
          <a:bodyPr vert="horz" wrap="square" lIns="0" tIns="0" rIns="0" bIns="0" rtlCol="0" anchor="t" anchorCtr="0">
            <a:spAutoFit/>
          </a:bodyPr>
          <a:lstStyle/>
          <a:p>
            <a:pPr>
              <a:lnSpc>
                <a:spcPct val="100000"/>
              </a:lnSpc>
              <a:spcBef>
                <a:spcPts val="375"/>
              </a:spcBef>
            </a:pPr>
            <a:r>
              <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rPr>
              <a:t>01</a:t>
            </a:r>
            <a:endPar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TextBox 10"/>
          <p:cNvSpPr txBox="1"/>
          <p:nvPr/>
        </p:nvSpPr>
        <p:spPr>
          <a:xfrm>
            <a:off x="1664032" y="1561867"/>
            <a:ext cx="5724525" cy="276860"/>
          </a:xfrm>
          <a:prstGeom prst="rect">
            <a:avLst/>
          </a:prstGeom>
        </p:spPr>
        <p:txBody>
          <a:bodyPr vert="horz" wrap="square" lIns="0" tIns="0" rIns="0" bIns="0" rtlCol="0" anchor="t" anchorCtr="0">
            <a:spAutoFit/>
          </a:bodyPr>
          <a:lstStyle/>
          <a:p>
            <a:pPr>
              <a:lnSpc>
                <a:spcPct val="100000"/>
              </a:lnSpc>
              <a:spcBef>
                <a:spcPts val="375"/>
              </a:spcBef>
            </a:pPr>
            <a:r>
              <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rPr>
              <a:t>ETC system overview</a:t>
            </a:r>
            <a:endPar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1" name="TextBox 11"/>
          <p:cNvSpPr txBox="1"/>
          <p:nvPr/>
        </p:nvSpPr>
        <p:spPr>
          <a:xfrm>
            <a:off x="968707" y="2959093"/>
            <a:ext cx="790575" cy="457200"/>
          </a:xfrm>
          <a:prstGeom prst="rect">
            <a:avLst/>
          </a:prstGeom>
        </p:spPr>
        <p:txBody>
          <a:bodyPr vert="horz" wrap="square" lIns="0" tIns="0" rIns="0" bIns="0" rtlCol="0" anchor="t" anchorCtr="0">
            <a:spAutoFit/>
          </a:bodyPr>
          <a:lstStyle/>
          <a:p>
            <a:pPr>
              <a:lnSpc>
                <a:spcPct val="100000"/>
              </a:lnSpc>
              <a:spcBef>
                <a:spcPts val="375"/>
              </a:spcBef>
            </a:pPr>
            <a:r>
              <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rPr>
              <a:t>03</a:t>
            </a:r>
            <a:endPar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2" name="TextBox 12"/>
          <p:cNvSpPr txBox="1"/>
          <p:nvPr/>
        </p:nvSpPr>
        <p:spPr>
          <a:xfrm>
            <a:off x="1664032" y="3011480"/>
            <a:ext cx="5724525" cy="276860"/>
          </a:xfrm>
          <a:prstGeom prst="rect">
            <a:avLst/>
          </a:prstGeom>
        </p:spPr>
        <p:txBody>
          <a:bodyPr vert="horz" wrap="square" lIns="0" tIns="0" rIns="0" bIns="0" rtlCol="0" anchor="t" anchorCtr="0">
            <a:spAutoFit/>
          </a:bodyPr>
          <a:lstStyle/>
          <a:p>
            <a:pPr>
              <a:lnSpc>
                <a:spcPct val="100000"/>
              </a:lnSpc>
              <a:spcBef>
                <a:spcPts val="375"/>
              </a:spcBef>
            </a:pPr>
            <a:r>
              <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rPr>
              <a:t>System workflow</a:t>
            </a:r>
            <a:endPar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3" name="TextBox 13"/>
          <p:cNvSpPr txBox="1"/>
          <p:nvPr/>
        </p:nvSpPr>
        <p:spPr>
          <a:xfrm>
            <a:off x="968707" y="3663154"/>
            <a:ext cx="790575" cy="457200"/>
          </a:xfrm>
          <a:prstGeom prst="rect">
            <a:avLst/>
          </a:prstGeom>
        </p:spPr>
        <p:txBody>
          <a:bodyPr vert="horz" wrap="square" lIns="0" tIns="0" rIns="0" bIns="0" rtlCol="0" anchor="t" anchorCtr="0">
            <a:spAutoFit/>
          </a:bodyPr>
          <a:lstStyle/>
          <a:p>
            <a:pPr>
              <a:lnSpc>
                <a:spcPct val="100000"/>
              </a:lnSpc>
              <a:spcBef>
                <a:spcPts val="375"/>
              </a:spcBef>
            </a:pPr>
            <a:r>
              <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rPr>
              <a:t>04</a:t>
            </a:r>
            <a:endPar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4" name="TextBox 14"/>
          <p:cNvSpPr txBox="1"/>
          <p:nvPr/>
        </p:nvSpPr>
        <p:spPr>
          <a:xfrm>
            <a:off x="1664032" y="3693530"/>
            <a:ext cx="5724525" cy="276860"/>
          </a:xfrm>
          <a:prstGeom prst="rect">
            <a:avLst/>
          </a:prstGeom>
        </p:spPr>
        <p:txBody>
          <a:bodyPr vert="horz" wrap="square" lIns="0" tIns="0" rIns="0" bIns="0" rtlCol="0" anchor="t" anchorCtr="0">
            <a:spAutoFit/>
          </a:bodyPr>
          <a:lstStyle/>
          <a:p>
            <a:pPr>
              <a:lnSpc>
                <a:spcPct val="100000"/>
              </a:lnSpc>
              <a:spcBef>
                <a:spcPts val="375"/>
              </a:spcBef>
            </a:pPr>
            <a:r>
              <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rPr>
              <a:t>Key equipments and functions</a:t>
            </a:r>
            <a:endPar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5" name="TextBox 15"/>
          <p:cNvSpPr txBox="1"/>
          <p:nvPr/>
        </p:nvSpPr>
        <p:spPr>
          <a:xfrm>
            <a:off x="968707" y="4366069"/>
            <a:ext cx="790575" cy="457200"/>
          </a:xfrm>
          <a:prstGeom prst="rect">
            <a:avLst/>
          </a:prstGeom>
        </p:spPr>
        <p:txBody>
          <a:bodyPr vert="horz" wrap="square" lIns="0" tIns="0" rIns="0" bIns="0" rtlCol="0" anchor="t" anchorCtr="0">
            <a:spAutoFit/>
          </a:bodyPr>
          <a:lstStyle/>
          <a:p>
            <a:pPr>
              <a:lnSpc>
                <a:spcPct val="100000"/>
              </a:lnSpc>
              <a:spcBef>
                <a:spcPts val="375"/>
              </a:spcBef>
            </a:pPr>
            <a:r>
              <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rPr>
              <a:t>05</a:t>
            </a:r>
            <a:endPar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6" name="TextBox 16"/>
          <p:cNvSpPr txBox="1"/>
          <p:nvPr/>
        </p:nvSpPr>
        <p:spPr>
          <a:xfrm>
            <a:off x="1665127" y="4434228"/>
            <a:ext cx="5724525" cy="276860"/>
          </a:xfrm>
          <a:prstGeom prst="rect">
            <a:avLst/>
          </a:prstGeom>
        </p:spPr>
        <p:txBody>
          <a:bodyPr vert="horz" wrap="square" lIns="0" tIns="0" rIns="0" bIns="0" rtlCol="0" anchor="ctr" anchorCtr="0">
            <a:spAutoFit/>
          </a:bodyPr>
          <a:lstStyle/>
          <a:p>
            <a:pPr>
              <a:lnSpc>
                <a:spcPct val="100000"/>
              </a:lnSpc>
              <a:spcBef>
                <a:spcPts val="375"/>
              </a:spcBef>
            </a:pPr>
            <a:r>
              <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rPr>
              <a:t>Technical advantages and challenges</a:t>
            </a:r>
            <a:endPar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7" name="TextBox 17"/>
          <p:cNvSpPr txBox="1"/>
          <p:nvPr/>
        </p:nvSpPr>
        <p:spPr>
          <a:xfrm>
            <a:off x="982665" y="5106942"/>
            <a:ext cx="790575" cy="457200"/>
          </a:xfrm>
          <a:prstGeom prst="rect">
            <a:avLst/>
          </a:prstGeom>
        </p:spPr>
        <p:txBody>
          <a:bodyPr vert="horz" wrap="square" lIns="0" tIns="0" rIns="0" bIns="0" rtlCol="0" anchor="t" anchorCtr="0">
            <a:spAutoFit/>
          </a:bodyPr>
          <a:lstStyle/>
          <a:p>
            <a:pPr>
              <a:lnSpc>
                <a:spcPct val="100000"/>
              </a:lnSpc>
              <a:spcBef>
                <a:spcPts val="375"/>
              </a:spcBef>
            </a:pPr>
            <a:r>
              <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rPr>
              <a:t>06</a:t>
            </a:r>
            <a:endParaRPr lang="en-US" sz="135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8" name="TextBox 18"/>
          <p:cNvSpPr txBox="1"/>
          <p:nvPr/>
        </p:nvSpPr>
        <p:spPr>
          <a:xfrm>
            <a:off x="1677990" y="5196159"/>
            <a:ext cx="5724525" cy="276860"/>
          </a:xfrm>
          <a:prstGeom prst="rect">
            <a:avLst/>
          </a:prstGeom>
        </p:spPr>
        <p:txBody>
          <a:bodyPr vert="horz" wrap="square" lIns="0" tIns="0" rIns="0" bIns="0" rtlCol="0" anchor="ctr" anchorCtr="0">
            <a:spAutoFit/>
          </a:bodyPr>
          <a:lstStyle/>
          <a:p>
            <a:pPr>
              <a:lnSpc>
                <a:spcPct val="100000"/>
              </a:lnSpc>
              <a:spcBef>
                <a:spcPts val="375"/>
              </a:spcBef>
            </a:pPr>
            <a:r>
              <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rPr>
              <a:t>Application cases and development trends</a:t>
            </a:r>
            <a:endParaRPr lang="en-US">
              <a:solidFill>
                <a:srgbClr val="232323">
                  <a:alpha val="100000"/>
                </a:srgb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9" name="文本框 18"/>
          <p:cNvSpPr txBox="1"/>
          <p:nvPr/>
        </p:nvSpPr>
        <p:spPr>
          <a:xfrm>
            <a:off x="1217295" y="91440"/>
            <a:ext cx="8893175" cy="768350"/>
          </a:xfrm>
          <a:prstGeom prst="rect">
            <a:avLst/>
          </a:prstGeom>
          <a:noFill/>
        </p:spPr>
        <p:txBody>
          <a:bodyPr wrap="square" rtlCol="0" anchor="t">
            <a:spAutoFit/>
          </a:bodyPr>
          <a:p>
            <a:r>
              <a:rPr lang="en-US" altLang="zh-CN" sz="4400" noProof="0" dirty="0">
                <a:solidFill>
                  <a:schemeClr val="accent1"/>
                </a:solidFill>
                <a:effectLst>
                  <a:outerShdw blurRad="38100" dist="25400" dir="5400000" algn="ctr" rotWithShape="0">
                    <a:srgbClr val="6E747A">
                      <a:alpha val="43000"/>
                    </a:srgbClr>
                  </a:outerShdw>
                </a:effectLst>
                <a:uLnTx/>
                <a:uFillTx/>
                <a:latin typeface="微软雅黑" panose="020B0503020204020204" pitchFamily="34" charset="-122"/>
                <a:ea typeface="微软雅黑" panose="020B0503020204020204" pitchFamily="34" charset="-122"/>
                <a:cs typeface="MiSans Medium" panose="00000600000000000000" pitchFamily="2" charset="-122"/>
                <a:sym typeface="MiSans Medium" panose="00000600000000000000" pitchFamily="2" charset="-122"/>
              </a:rPr>
              <a:t>ETC Solution</a:t>
            </a:r>
            <a:endParaRPr lang="en-US" altLang="zh-CN" sz="4400" noProof="0" dirty="0">
              <a:solidFill>
                <a:schemeClr val="accent1"/>
              </a:solidFill>
              <a:effectLst>
                <a:outerShdw blurRad="38100" dist="25400" dir="5400000" algn="ctr" rotWithShape="0">
                  <a:srgbClr val="6E747A">
                    <a:alpha val="43000"/>
                  </a:srgbClr>
                </a:outerShdw>
              </a:effectLst>
              <a:uLnTx/>
              <a:uFillTx/>
              <a:latin typeface="微软雅黑" panose="020B0503020204020204" pitchFamily="34" charset="-122"/>
              <a:ea typeface="微软雅黑" panose="020B0503020204020204" pitchFamily="34" charset="-122"/>
              <a:cs typeface="MiSans Medium" panose="00000600000000000000" pitchFamily="2" charset="-122"/>
              <a:sym typeface="MiSans Medium" panose="000006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chemeClr val="accent1">
              <a:alpha val="16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3" name="TextBox 3"/>
          <p:cNvSpPr txBox="1"/>
          <p:nvPr/>
        </p:nvSpPr>
        <p:spPr>
          <a:xfrm>
            <a:off x="3829056" y="2526030"/>
            <a:ext cx="7644490" cy="1805940"/>
          </a:xfrm>
          <a:prstGeom prst="rect">
            <a:avLst/>
          </a:prstGeom>
        </p:spPr>
        <p:txBody>
          <a:bodyPr vert="horz" wrap="square" lIns="91440" tIns="45720" rIns="91440" bIns="45720" rtlCol="0" anchor="t" anchorCtr="0">
            <a:normAutofit/>
          </a:bodyPr>
          <a:lstStyle/>
          <a:p>
            <a:pPr>
              <a:lnSpc>
                <a:spcPct val="120000"/>
              </a:lnSpc>
              <a:spcBef>
                <a:spcPts val="375"/>
              </a:spcBef>
            </a:pPr>
            <a:r>
              <a:rPr lang="en-US" sz="40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System workflow</a:t>
            </a:r>
            <a:endParaRPr lang="en-US" sz="40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Freeform 4"/>
          <p:cNvSpPr/>
          <p:nvPr/>
        </p:nvSpPr>
        <p:spPr>
          <a:xfrm flipH="1">
            <a:off x="-870968"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chemeClr val="accent1">
              <a:alpha val="100000"/>
            </a:schemeClr>
          </a:solidFill>
        </p:spPr>
      </p:sp>
      <p:sp>
        <p:nvSpPr>
          <p:cNvPr id="5" name="AutoShape 5"/>
          <p:cNvSpPr/>
          <p:nvPr/>
        </p:nvSpPr>
        <p:spPr>
          <a:xfrm>
            <a:off x="727802" y="2106128"/>
            <a:ext cx="2634720" cy="2645743"/>
          </a:xfrm>
          <a:prstGeom prst="ellipse">
            <a:avLst/>
          </a:prstGeom>
          <a:solidFill>
            <a:schemeClr val="accent1">
              <a:alpha val="100000"/>
              <a:lumMod val="75000"/>
            </a:schemeClr>
          </a:solidFill>
        </p:spPr>
      </p:sp>
      <p:sp>
        <p:nvSpPr>
          <p:cNvPr id="6" name="TextBox 6"/>
          <p:cNvSpPr txBox="1"/>
          <p:nvPr/>
        </p:nvSpPr>
        <p:spPr>
          <a:xfrm>
            <a:off x="488782" y="2859522"/>
            <a:ext cx="3112760" cy="1138956"/>
          </a:xfrm>
          <a:prstGeom prst="rect">
            <a:avLst/>
          </a:prstGeom>
        </p:spPr>
        <p:txBody>
          <a:bodyPr vert="horz" wrap="square" lIns="66008" tIns="33052" rIns="66008" bIns="33052" rtlCol="0" anchor="ctr" anchorCtr="0">
            <a:noAutofit/>
          </a:bodyPr>
          <a:lstStyle/>
          <a:p>
            <a:pPr algn="ctr">
              <a:lnSpc>
                <a:spcPct val="80000"/>
              </a:lnSpc>
            </a:pPr>
            <a:r>
              <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rPr>
              <a:t>03</a:t>
            </a:r>
            <a:endPar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13612" r="13612"/>
          <a:stretch>
            <a:fillRect/>
          </a:stretch>
        </p:blipFill>
        <p:spPr>
          <a:xfrm>
            <a:off x="667419" y="1817761"/>
            <a:ext cx="4563025" cy="4180009"/>
          </a:xfrm>
          <a:prstGeom prst="hexagon">
            <a:avLst/>
          </a:prstGeom>
        </p:spPr>
      </p:pic>
      <p:sp>
        <p:nvSpPr>
          <p:cNvPr id="3" name="TextBox 3"/>
          <p:cNvSpPr txBox="1"/>
          <p:nvPr/>
        </p:nvSpPr>
        <p:spPr>
          <a:xfrm>
            <a:off x="476023" y="265328"/>
            <a:ext cx="11239500" cy="678180"/>
          </a:xfrm>
          <a:prstGeom prst="rect">
            <a:avLst/>
          </a:prstGeom>
        </p:spPr>
        <p:txBody>
          <a:bodyPr vert="horz" wrap="square" lIns="123825" tIns="123825" rIns="57150" bIns="123825" rtlCol="0" anchor="t" anchorCtr="0">
            <a:sp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Vehicle recognition and information interaction</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4" name="TextBox 4"/>
          <p:cNvSpPr txBox="1"/>
          <p:nvPr>
            <p:custDataLst>
              <p:tags r:id="rId2"/>
            </p:custDataLst>
          </p:nvPr>
        </p:nvSpPr>
        <p:spPr>
          <a:xfrm>
            <a:off x="5725621" y="1323135"/>
            <a:ext cx="5687135" cy="470535"/>
          </a:xfrm>
          <a:prstGeom prst="rect">
            <a:avLst/>
          </a:prstGeom>
        </p:spPr>
        <p:txBody>
          <a:bodyPr vert="horz" wrap="square" lIns="114300" tIns="57150" rIns="114300" bIns="57150" rtlCol="0" anchor="b" anchorCtr="0">
            <a:noAutofit/>
          </a:bodyPr>
          <a:lstStyle/>
          <a:p>
            <a:pPr>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On-board unit (OBU) activation and authentication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5" name="TextBox 5"/>
          <p:cNvSpPr txBox="1"/>
          <p:nvPr>
            <p:custDataLst>
              <p:tags r:id="rId3"/>
            </p:custDataLst>
          </p:nvPr>
        </p:nvSpPr>
        <p:spPr>
          <a:xfrm>
            <a:off x="5725621" y="1736520"/>
            <a:ext cx="5687135" cy="1146057"/>
          </a:xfrm>
          <a:prstGeom prst="rect">
            <a:avLst/>
          </a:prstGeom>
        </p:spPr>
        <p:txBody>
          <a:bodyPr vert="horz" wrap="square" lIns="114300" tIns="57150" rIns="114300" bIns="57150"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When the vehicle enters the ETC lane, the roadside unit (RSU) activates the OBU through 5.8GHz microwave communication and completes two-way authentication to ensure the legitimacy of the equipment.</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6" name="TextBox 6"/>
          <p:cNvSpPr txBox="1"/>
          <p:nvPr>
            <p:custDataLst>
              <p:tags r:id="rId4"/>
            </p:custDataLst>
          </p:nvPr>
        </p:nvSpPr>
        <p:spPr>
          <a:xfrm>
            <a:off x="5725621" y="2999338"/>
            <a:ext cx="5687135" cy="484316"/>
          </a:xfrm>
          <a:prstGeom prst="rect">
            <a:avLst/>
          </a:prstGeom>
        </p:spPr>
        <p:txBody>
          <a:bodyPr vert="horz" wrap="square" lIns="114300" tIns="57150" rIns="114300" bIns="57150" rtlCol="0" anchor="b" anchorCtr="0">
            <a:noAutofit/>
          </a:bodyPr>
          <a:lstStyle/>
          <a:p>
            <a:pPr>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Real-time collection of vehicle information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custDataLst>
              <p:tags r:id="rId5"/>
            </p:custDataLst>
          </p:nvPr>
        </p:nvSpPr>
        <p:spPr>
          <a:xfrm>
            <a:off x="5725621" y="3426504"/>
            <a:ext cx="5732727" cy="1144161"/>
          </a:xfrm>
          <a:prstGeom prst="rect">
            <a:avLst/>
          </a:prstGeom>
        </p:spPr>
        <p:txBody>
          <a:bodyPr vert="horz" wrap="square" lIns="114300" tIns="57150" rIns="114300" bIns="57150"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Through high-definition license plate recognition camera and ground induction coil, the system synchronously obtains key information such as license plate number and vehicle type, and cross-verify with OBU data.</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custDataLst>
              <p:tags r:id="rId6"/>
            </p:custDataLst>
          </p:nvPr>
        </p:nvSpPr>
        <p:spPr>
          <a:xfrm>
            <a:off x="5725621" y="4565914"/>
            <a:ext cx="5687135" cy="529052"/>
          </a:xfrm>
          <a:prstGeom prst="rect">
            <a:avLst/>
          </a:prstGeom>
        </p:spPr>
        <p:txBody>
          <a:bodyPr vert="horz" wrap="square" lIns="114300" tIns="57150" rIns="114300" bIns="57150" rtlCol="0" anchor="b" anchorCtr="0">
            <a:noAutofit/>
          </a:bodyPr>
          <a:lstStyle/>
          <a:p>
            <a:pPr>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Secure transmission of transaction data</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custDataLst>
              <p:tags r:id="rId7"/>
            </p:custDataLst>
          </p:nvPr>
        </p:nvSpPr>
        <p:spPr>
          <a:xfrm>
            <a:off x="5725621" y="5047341"/>
            <a:ext cx="5732727" cy="1171249"/>
          </a:xfrm>
          <a:prstGeom prst="rect">
            <a:avLst/>
          </a:prstGeom>
        </p:spPr>
        <p:txBody>
          <a:bodyPr vert="horz" wrap="square" lIns="114300" tIns="57150" rIns="114300" bIns="57150"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transaction information is encrypted by the national secret SM4 algorithm, and the OBU and RSU are connected with each other in milliseconds through the DSRC dedicated short-range communication protocol.</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Data validation and processing</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3" name="AutoShape 3"/>
          <p:cNvSpPr/>
          <p:nvPr/>
        </p:nvSpPr>
        <p:spPr>
          <a:xfrm>
            <a:off x="541356" y="4467576"/>
            <a:ext cx="3367056" cy="2037424"/>
          </a:xfrm>
          <a:prstGeom prst="roundRect">
            <a:avLst>
              <a:gd name="adj" fmla="val 0"/>
            </a:avLst>
          </a:prstGeom>
          <a:solidFill>
            <a:schemeClr val="lt2">
              <a:alpha val="80000"/>
            </a:schemeClr>
          </a:solidFill>
        </p:spPr>
      </p:sp>
      <p:sp>
        <p:nvSpPr>
          <p:cNvPr id="4" name="TextBox 4"/>
          <p:cNvSpPr txBox="1"/>
          <p:nvPr/>
        </p:nvSpPr>
        <p:spPr>
          <a:xfrm>
            <a:off x="744220" y="4644390"/>
            <a:ext cx="3015615" cy="1796415"/>
          </a:xfrm>
          <a:prstGeom prst="rect">
            <a:avLst/>
          </a:prstGeom>
        </p:spPr>
        <p:txBody>
          <a:bodyPr vert="horz" wrap="square" lIns="123825" tIns="123825" rIns="57150" bIns="123825"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RSU (roadside unit) reads the license plate, vehicle type and other information in the OBU (vehicle-mounted unit) in real time, and compares it with the pre-stored data in the database to ensure consistency.</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pic>
        <p:nvPicPr>
          <p:cNvPr id="5" name="Picture 5"/>
          <p:cNvPicPr>
            <a:picLocks noChangeAspect="1"/>
          </p:cNvPicPr>
          <p:nvPr/>
        </p:nvPicPr>
        <p:blipFill>
          <a:blip r:embed="rId1"/>
          <a:srcRect t="16610" b="16610"/>
          <a:stretch>
            <a:fillRect/>
          </a:stretch>
        </p:blipFill>
        <p:spPr>
          <a:xfrm>
            <a:off x="472017" y="1295349"/>
            <a:ext cx="3379245" cy="2111865"/>
          </a:xfrm>
          <a:prstGeom prst="rect">
            <a:avLst/>
          </a:prstGeom>
        </p:spPr>
      </p:pic>
      <p:sp>
        <p:nvSpPr>
          <p:cNvPr id="6" name="AutoShape 6"/>
          <p:cNvSpPr/>
          <p:nvPr/>
        </p:nvSpPr>
        <p:spPr>
          <a:xfrm>
            <a:off x="530499" y="3665659"/>
            <a:ext cx="3376581" cy="801917"/>
          </a:xfrm>
          <a:prstGeom prst="rect">
            <a:avLst/>
          </a:prstGeom>
          <a:solidFill>
            <a:schemeClr val="accent1">
              <a:alpha val="100000"/>
            </a:schemeClr>
          </a:solidFill>
        </p:spPr>
      </p:sp>
      <p:sp>
        <p:nvSpPr>
          <p:cNvPr id="7" name="TextBox 7"/>
          <p:cNvSpPr txBox="1"/>
          <p:nvPr/>
        </p:nvSpPr>
        <p:spPr>
          <a:xfrm>
            <a:off x="677810" y="3733324"/>
            <a:ext cx="3081958" cy="619125"/>
          </a:xfrm>
          <a:prstGeom prst="rect">
            <a:avLst/>
          </a:prstGeom>
        </p:spPr>
        <p:txBody>
          <a:bodyPr vert="horz" wrap="square" lIns="123825" tIns="123825" rIns="57150" bIns="123825" rtlCol="0" anchor="ctr" anchorCtr="0">
            <a:noAutofit/>
          </a:bodyPr>
          <a:lstStyle/>
          <a:p>
            <a:pPr algn="ctr">
              <a:lnSpc>
                <a:spcPct val="120000"/>
              </a:lnSpc>
            </a:pPr>
            <a:r>
              <a:rPr lang="en-US" sz="1600" b="1">
                <a:solidFill>
                  <a:schemeClr val="lt1">
                    <a:alpha val="100000"/>
                  </a:schemeClr>
                </a:solidFill>
                <a:latin typeface="Noto Sans SC" panose="020B0200000000000000" charset="-122"/>
                <a:ea typeface="Noto Sans SC" panose="020B0200000000000000" charset="-122"/>
                <a:cs typeface="Noto Sans SC" panose="020B0200000000000000" charset="-122"/>
              </a:rPr>
              <a:t>Vehicle information verification</a:t>
            </a:r>
            <a:endParaRPr lang="en-US" sz="1600" b="1">
              <a:solidFill>
                <a:schemeClr val="l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AutoShape 8"/>
          <p:cNvSpPr/>
          <p:nvPr/>
        </p:nvSpPr>
        <p:spPr>
          <a:xfrm>
            <a:off x="4449047" y="4453452"/>
            <a:ext cx="3367056" cy="2051548"/>
          </a:xfrm>
          <a:prstGeom prst="roundRect">
            <a:avLst>
              <a:gd name="adj" fmla="val 0"/>
            </a:avLst>
          </a:prstGeom>
          <a:solidFill>
            <a:schemeClr val="lt2">
              <a:alpha val="80000"/>
            </a:schemeClr>
          </a:solidFill>
        </p:spPr>
      </p:sp>
      <p:sp>
        <p:nvSpPr>
          <p:cNvPr id="9" name="TextBox 9"/>
          <p:cNvSpPr txBox="1"/>
          <p:nvPr/>
        </p:nvSpPr>
        <p:spPr>
          <a:xfrm>
            <a:off x="4652010" y="4629785"/>
            <a:ext cx="3015615" cy="1814830"/>
          </a:xfrm>
          <a:prstGeom prst="rect">
            <a:avLst/>
          </a:prstGeom>
        </p:spPr>
        <p:txBody>
          <a:bodyPr vert="horz" wrap="square" lIns="123825" tIns="123825" rIns="57150" bIns="123825"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asymmetric encryption algorithm (such as RSA) is used to encrypt the transaction data to prevent data tampering or theft and ensure transaction security.</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pic>
        <p:nvPicPr>
          <p:cNvPr id="10" name="Picture 10"/>
          <p:cNvPicPr>
            <a:picLocks noChangeAspect="1"/>
          </p:cNvPicPr>
          <p:nvPr/>
        </p:nvPicPr>
        <p:blipFill>
          <a:blip r:embed="rId2"/>
          <a:srcRect t="27684" b="27684"/>
          <a:stretch>
            <a:fillRect/>
          </a:stretch>
        </p:blipFill>
        <p:spPr>
          <a:xfrm>
            <a:off x="4361293" y="1282495"/>
            <a:ext cx="3379245" cy="2111865"/>
          </a:xfrm>
          <a:prstGeom prst="rect">
            <a:avLst/>
          </a:prstGeom>
        </p:spPr>
      </p:pic>
      <p:sp>
        <p:nvSpPr>
          <p:cNvPr id="11" name="AutoShape 11"/>
          <p:cNvSpPr/>
          <p:nvPr/>
        </p:nvSpPr>
        <p:spPr>
          <a:xfrm>
            <a:off x="4438190" y="3651536"/>
            <a:ext cx="3376581" cy="801917"/>
          </a:xfrm>
          <a:prstGeom prst="rect">
            <a:avLst/>
          </a:prstGeom>
          <a:solidFill>
            <a:schemeClr val="accent1">
              <a:alpha val="100000"/>
            </a:schemeClr>
          </a:solidFill>
        </p:spPr>
      </p:sp>
      <p:sp>
        <p:nvSpPr>
          <p:cNvPr id="12" name="TextBox 12"/>
          <p:cNvSpPr txBox="1"/>
          <p:nvPr/>
        </p:nvSpPr>
        <p:spPr>
          <a:xfrm>
            <a:off x="4585501" y="3719201"/>
            <a:ext cx="3081958" cy="619125"/>
          </a:xfrm>
          <a:prstGeom prst="rect">
            <a:avLst/>
          </a:prstGeom>
        </p:spPr>
        <p:txBody>
          <a:bodyPr vert="horz" wrap="square" lIns="123825" tIns="123825" rIns="57150" bIns="123825" rtlCol="0" anchor="ctr" anchorCtr="0">
            <a:noAutofit/>
          </a:bodyPr>
          <a:lstStyle/>
          <a:p>
            <a:pPr algn="ctr">
              <a:lnSpc>
                <a:spcPct val="120000"/>
              </a:lnSpc>
            </a:pPr>
            <a:r>
              <a:rPr lang="en-US" sz="1600" b="1">
                <a:solidFill>
                  <a:schemeClr val="lt1">
                    <a:alpha val="100000"/>
                  </a:schemeClr>
                </a:solidFill>
                <a:latin typeface="Noto Sans SC" panose="020B0200000000000000" charset="-122"/>
                <a:ea typeface="Noto Sans SC" panose="020B0200000000000000" charset="-122"/>
                <a:cs typeface="Noto Sans SC" panose="020B0200000000000000" charset="-122"/>
              </a:rPr>
              <a:t>Encryption transmission of transaction data</a:t>
            </a:r>
            <a:endParaRPr lang="en-US" sz="1600" b="1">
              <a:solidFill>
                <a:schemeClr val="l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3" name="AutoShape 13"/>
          <p:cNvSpPr/>
          <p:nvPr/>
        </p:nvSpPr>
        <p:spPr>
          <a:xfrm>
            <a:off x="8262990" y="4454954"/>
            <a:ext cx="3367056" cy="2050046"/>
          </a:xfrm>
          <a:prstGeom prst="roundRect">
            <a:avLst>
              <a:gd name="adj" fmla="val 0"/>
            </a:avLst>
          </a:prstGeom>
          <a:solidFill>
            <a:schemeClr val="lt2">
              <a:alpha val="80000"/>
            </a:schemeClr>
          </a:solidFill>
        </p:spPr>
      </p:sp>
      <p:sp>
        <p:nvSpPr>
          <p:cNvPr id="14" name="TextBox 14"/>
          <p:cNvSpPr txBox="1"/>
          <p:nvPr/>
        </p:nvSpPr>
        <p:spPr>
          <a:xfrm>
            <a:off x="8465820" y="4631690"/>
            <a:ext cx="3015615" cy="1785620"/>
          </a:xfrm>
          <a:prstGeom prst="rect">
            <a:avLst/>
          </a:prstGeom>
        </p:spPr>
        <p:txBody>
          <a:bodyPr vert="horz" wrap="square" lIns="123825" tIns="123825" rIns="57150" bIns="123825"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In case of abnormal conditions such as signal interference and OBU failure, automatic retry or manual review process is triggered to ensure the accuracy of charging.</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pic>
        <p:nvPicPr>
          <p:cNvPr id="15" name="Picture 15"/>
          <p:cNvPicPr>
            <a:picLocks noChangeAspect="1"/>
          </p:cNvPicPr>
          <p:nvPr/>
        </p:nvPicPr>
        <p:blipFill>
          <a:blip r:embed="rId3"/>
          <a:srcRect t="2834" b="2834"/>
          <a:stretch>
            <a:fillRect/>
          </a:stretch>
        </p:blipFill>
        <p:spPr>
          <a:xfrm>
            <a:off x="8250801" y="1283997"/>
            <a:ext cx="3379245" cy="2111865"/>
          </a:xfrm>
          <a:prstGeom prst="rect">
            <a:avLst/>
          </a:prstGeom>
        </p:spPr>
      </p:pic>
      <p:sp>
        <p:nvSpPr>
          <p:cNvPr id="16" name="AutoShape 16"/>
          <p:cNvSpPr/>
          <p:nvPr/>
        </p:nvSpPr>
        <p:spPr>
          <a:xfrm>
            <a:off x="8252133" y="3653037"/>
            <a:ext cx="3376581" cy="801917"/>
          </a:xfrm>
          <a:prstGeom prst="rect">
            <a:avLst/>
          </a:prstGeom>
          <a:solidFill>
            <a:schemeClr val="accent1">
              <a:alpha val="100000"/>
            </a:schemeClr>
          </a:solidFill>
        </p:spPr>
      </p:sp>
      <p:sp>
        <p:nvSpPr>
          <p:cNvPr id="17" name="TextBox 17"/>
          <p:cNvSpPr txBox="1"/>
          <p:nvPr/>
        </p:nvSpPr>
        <p:spPr>
          <a:xfrm>
            <a:off x="8399444" y="3720702"/>
            <a:ext cx="3081958" cy="619125"/>
          </a:xfrm>
          <a:prstGeom prst="rect">
            <a:avLst/>
          </a:prstGeom>
        </p:spPr>
        <p:txBody>
          <a:bodyPr vert="horz" wrap="square" lIns="123825" tIns="123825" rIns="57150" bIns="123825" rtlCol="0" anchor="ctr" anchorCtr="0">
            <a:noAutofit/>
          </a:bodyPr>
          <a:lstStyle/>
          <a:p>
            <a:pPr algn="ctr">
              <a:lnSpc>
                <a:spcPct val="120000"/>
              </a:lnSpc>
            </a:pPr>
            <a:r>
              <a:rPr lang="en-US" sz="1600" b="1">
                <a:solidFill>
                  <a:schemeClr val="lt1">
                    <a:alpha val="100000"/>
                  </a:schemeClr>
                </a:solidFill>
                <a:latin typeface="Noto Sans SC" panose="020B0200000000000000" charset="-122"/>
                <a:ea typeface="Noto Sans SC" panose="020B0200000000000000" charset="-122"/>
                <a:cs typeface="Noto Sans SC" panose="020B0200000000000000" charset="-122"/>
              </a:rPr>
              <a:t>Abnormal data processing mechanism</a:t>
            </a:r>
            <a:endParaRPr lang="en-US" sz="1600" b="1">
              <a:solidFill>
                <a:schemeClr val="lt1">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6023" y="265328"/>
            <a:ext cx="11239500" cy="678180"/>
          </a:xfrm>
          <a:prstGeom prst="rect">
            <a:avLst/>
          </a:prstGeom>
        </p:spPr>
        <p:txBody>
          <a:bodyPr vert="horz" wrap="square" lIns="123825" tIns="123825" rIns="57150" bIns="123825" rtlCol="0" anchor="t" anchorCtr="0">
            <a:sp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Automatic deduction and release</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3" name="AutoShape 3"/>
          <p:cNvSpPr/>
          <p:nvPr>
            <p:custDataLst>
              <p:tags r:id="rId1"/>
            </p:custDataLst>
          </p:nvPr>
        </p:nvSpPr>
        <p:spPr>
          <a:xfrm>
            <a:off x="579575" y="1869630"/>
            <a:ext cx="4527876" cy="822410"/>
          </a:xfrm>
          <a:prstGeom prst="roundRect">
            <a:avLst>
              <a:gd name="adj" fmla="val 50000"/>
            </a:avLst>
          </a:prstGeom>
          <a:solidFill>
            <a:schemeClr val="accent1">
              <a:alpha val="100000"/>
            </a:schemeClr>
          </a:solidFill>
        </p:spPr>
      </p:sp>
      <p:sp>
        <p:nvSpPr>
          <p:cNvPr id="4" name="AutoShape 4"/>
          <p:cNvSpPr/>
          <p:nvPr>
            <p:custDataLst>
              <p:tags r:id="rId2"/>
            </p:custDataLst>
          </p:nvPr>
        </p:nvSpPr>
        <p:spPr>
          <a:xfrm>
            <a:off x="579575" y="4988879"/>
            <a:ext cx="4527876" cy="822410"/>
          </a:xfrm>
          <a:prstGeom prst="roundRect">
            <a:avLst>
              <a:gd name="adj" fmla="val 50000"/>
            </a:avLst>
          </a:prstGeom>
          <a:solidFill>
            <a:schemeClr val="accent4">
              <a:alpha val="100000"/>
            </a:schemeClr>
          </a:solidFill>
        </p:spPr>
      </p:sp>
      <p:sp>
        <p:nvSpPr>
          <p:cNvPr id="5" name="AutoShape 5"/>
          <p:cNvSpPr/>
          <p:nvPr>
            <p:custDataLst>
              <p:tags r:id="rId3"/>
            </p:custDataLst>
          </p:nvPr>
        </p:nvSpPr>
        <p:spPr>
          <a:xfrm>
            <a:off x="579575" y="3406407"/>
            <a:ext cx="4527876" cy="822410"/>
          </a:xfrm>
          <a:prstGeom prst="roundRect">
            <a:avLst>
              <a:gd name="adj" fmla="val 50000"/>
            </a:avLst>
          </a:prstGeom>
          <a:solidFill>
            <a:schemeClr val="accent3">
              <a:alpha val="100000"/>
            </a:schemeClr>
          </a:solidFill>
        </p:spPr>
      </p:sp>
      <p:cxnSp>
        <p:nvCxnSpPr>
          <p:cNvPr id="6" name="Connector 6"/>
          <p:cNvCxnSpPr/>
          <p:nvPr>
            <p:custDataLst>
              <p:tags r:id="rId4"/>
            </p:custDataLst>
          </p:nvPr>
        </p:nvCxnSpPr>
        <p:spPr>
          <a:xfrm>
            <a:off x="5541189" y="1423763"/>
            <a:ext cx="0" cy="5036107"/>
          </a:xfrm>
          <a:prstGeom prst="line">
            <a:avLst/>
          </a:prstGeom>
          <a:ln w="19050">
            <a:solidFill>
              <a:schemeClr val="accent1"/>
            </a:solidFill>
            <a:prstDash val="solid"/>
            <a:headEnd type="none"/>
            <a:tailEnd type="none"/>
          </a:ln>
        </p:spPr>
        <p:style>
          <a:lnRef idx="0">
            <a:schemeClr val="accent1"/>
          </a:lnRef>
          <a:fillRef idx="1">
            <a:schemeClr val="accent1"/>
          </a:fillRef>
          <a:effectRef idx="0">
            <a:schemeClr val="accent1"/>
          </a:effectRef>
          <a:fontRef idx="minor">
            <a:schemeClr val="lt1"/>
          </a:fontRef>
        </p:style>
      </p:cxnSp>
      <p:sp>
        <p:nvSpPr>
          <p:cNvPr id="7" name="AutoShape 7"/>
          <p:cNvSpPr/>
          <p:nvPr>
            <p:custDataLst>
              <p:tags r:id="rId5"/>
            </p:custDataLst>
          </p:nvPr>
        </p:nvSpPr>
        <p:spPr>
          <a:xfrm rot="8100000">
            <a:off x="5445939" y="2137960"/>
            <a:ext cx="190500" cy="190500"/>
          </a:xfrm>
          <a:prstGeom prst="rect">
            <a:avLst/>
          </a:prstGeom>
          <a:solidFill>
            <a:schemeClr val="accent1">
              <a:alpha val="100000"/>
            </a:schemeClr>
          </a:solidFill>
        </p:spPr>
      </p:sp>
      <p:sp>
        <p:nvSpPr>
          <p:cNvPr id="8" name="AutoShape 8"/>
          <p:cNvSpPr/>
          <p:nvPr>
            <p:custDataLst>
              <p:tags r:id="rId6"/>
            </p:custDataLst>
          </p:nvPr>
        </p:nvSpPr>
        <p:spPr>
          <a:xfrm rot="8100000">
            <a:off x="5445939" y="3674738"/>
            <a:ext cx="190500" cy="190500"/>
          </a:xfrm>
          <a:prstGeom prst="rect">
            <a:avLst/>
          </a:prstGeom>
          <a:solidFill>
            <a:schemeClr val="accent3">
              <a:alpha val="100000"/>
            </a:schemeClr>
          </a:solidFill>
        </p:spPr>
      </p:sp>
      <p:sp>
        <p:nvSpPr>
          <p:cNvPr id="9" name="AutoShape 9"/>
          <p:cNvSpPr/>
          <p:nvPr>
            <p:custDataLst>
              <p:tags r:id="rId7"/>
            </p:custDataLst>
          </p:nvPr>
        </p:nvSpPr>
        <p:spPr>
          <a:xfrm rot="8100000">
            <a:off x="5445939" y="5257209"/>
            <a:ext cx="190500" cy="190500"/>
          </a:xfrm>
          <a:prstGeom prst="rect">
            <a:avLst/>
          </a:prstGeom>
          <a:solidFill>
            <a:schemeClr val="accent4">
              <a:alpha val="100000"/>
            </a:schemeClr>
          </a:solidFill>
        </p:spPr>
      </p:sp>
      <p:sp>
        <p:nvSpPr>
          <p:cNvPr id="10" name="TextBox 10"/>
          <p:cNvSpPr txBox="1"/>
          <p:nvPr>
            <p:custDataLst>
              <p:tags r:id="rId8"/>
            </p:custDataLst>
          </p:nvPr>
        </p:nvSpPr>
        <p:spPr>
          <a:xfrm>
            <a:off x="5980842" y="1652016"/>
            <a:ext cx="5544181" cy="1257637"/>
          </a:xfrm>
          <a:prstGeom prst="rect">
            <a:avLst/>
          </a:prstGeom>
        </p:spPr>
        <p:txBody>
          <a:bodyPr vert="horz" wrap="square" lIns="114300" tIns="57150" rIns="114300" bIns="57150" rtlCol="0" anchor="ctr"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vehicle information (such as license plate number and account status) of the on-board OBU (on-board unit) is read through RSU (road side unit), and verified with the background database in real time to ensure that the deduction account is valid and the balance is sufficient</a:t>
            </a:r>
            <a:r>
              <a:rPr lang="en-US" sz="675">
                <a:solidFill>
                  <a:schemeClr val="dk1">
                    <a:alpha val="100000"/>
                  </a:schemeClr>
                </a:solidFill>
                <a:latin typeface="Noto Sans SC" panose="020B0200000000000000" charset="-122"/>
                <a:ea typeface="Noto Sans SC" panose="020B0200000000000000" charset="-122"/>
                <a:cs typeface="Noto Sans SC" panose="020B0200000000000000" charset="-122"/>
              </a:rPr>
              <a:t>.</a:t>
            </a:r>
            <a:endParaRPr lang="en-US" sz="675">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1" name="TextBox 11"/>
          <p:cNvSpPr txBox="1"/>
          <p:nvPr>
            <p:custDataLst>
              <p:tags r:id="rId9"/>
            </p:custDataLst>
          </p:nvPr>
        </p:nvSpPr>
        <p:spPr>
          <a:xfrm>
            <a:off x="5980842" y="3188794"/>
            <a:ext cx="5544181" cy="1257637"/>
          </a:xfrm>
          <a:prstGeom prst="rect">
            <a:avLst/>
          </a:prstGeom>
        </p:spPr>
        <p:txBody>
          <a:bodyPr vert="horz" wrap="square" lIns="114300" tIns="57150" rIns="114300" bIns="57150" rtlCol="0" anchor="ctr"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system automatically deducts the toll from the bound payment account (bank card/third-party payment), and pushes the amount of deduction and account balance information to the owner through OBU or LED display.</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2" name="TextBox 12"/>
          <p:cNvSpPr txBox="1"/>
          <p:nvPr>
            <p:custDataLst>
              <p:tags r:id="rId10"/>
            </p:custDataLst>
          </p:nvPr>
        </p:nvSpPr>
        <p:spPr>
          <a:xfrm>
            <a:off x="5980842" y="4771266"/>
            <a:ext cx="5544181" cy="1257637"/>
          </a:xfrm>
          <a:prstGeom prst="rect">
            <a:avLst/>
          </a:prstGeom>
        </p:spPr>
        <p:txBody>
          <a:bodyPr vert="horz" wrap="square" lIns="114300" tIns="57150" rIns="114300" bIns="57150" rtlCol="0" anchor="ctr"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After the fee is deducted successfully, the system sends a release instruction to the lane barrier machine to ensure that the barrier is quickly lifted when the vehicle passes at a speed below 20km/h, so as to avoid congestion and improve the passage efficiency.</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3" name="TextBox 13"/>
          <p:cNvSpPr txBox="1"/>
          <p:nvPr>
            <p:custDataLst>
              <p:tags r:id="rId11"/>
            </p:custDataLst>
          </p:nvPr>
        </p:nvSpPr>
        <p:spPr>
          <a:xfrm>
            <a:off x="963136" y="1974611"/>
            <a:ext cx="3760753" cy="612447"/>
          </a:xfrm>
          <a:prstGeom prst="rect">
            <a:avLst/>
          </a:prstGeom>
        </p:spPr>
        <p:txBody>
          <a:bodyPr vert="horz" wrap="square" lIns="114300" tIns="57150" rIns="114300" bIns="57150" rtlCol="0" anchor="ctr" anchorCtr="0">
            <a:noAutofit/>
          </a:bodyPr>
          <a:lstStyle/>
          <a:p>
            <a:pPr algn="ctr">
              <a:lnSpc>
                <a:spcPct val="12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Vehicle identification and information matching</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4" name="TextBox 14"/>
          <p:cNvSpPr txBox="1"/>
          <p:nvPr>
            <p:custDataLst>
              <p:tags r:id="rId12"/>
            </p:custDataLst>
          </p:nvPr>
        </p:nvSpPr>
        <p:spPr>
          <a:xfrm>
            <a:off x="963136" y="3511389"/>
            <a:ext cx="3760753" cy="612447"/>
          </a:xfrm>
          <a:prstGeom prst="rect">
            <a:avLst/>
          </a:prstGeom>
        </p:spPr>
        <p:txBody>
          <a:bodyPr vert="horz" wrap="square" lIns="114300" tIns="57150" rIns="114300" bIns="57150" rtlCol="0" anchor="ctr" anchorCtr="0">
            <a:noAutofit/>
          </a:bodyPr>
          <a:lstStyle/>
          <a:p>
            <a:pPr algn="ctr">
              <a:lnSpc>
                <a:spcPct val="12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Unconscious deduction fee and real-time feedback</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5" name="TextBox 15"/>
          <p:cNvSpPr txBox="1"/>
          <p:nvPr>
            <p:custDataLst>
              <p:tags r:id="rId13"/>
            </p:custDataLst>
          </p:nvPr>
        </p:nvSpPr>
        <p:spPr>
          <a:xfrm>
            <a:off x="963136" y="5093861"/>
            <a:ext cx="3760753" cy="612447"/>
          </a:xfrm>
          <a:prstGeom prst="rect">
            <a:avLst/>
          </a:prstGeom>
        </p:spPr>
        <p:txBody>
          <a:bodyPr vert="horz" wrap="square" lIns="114300" tIns="57150" rIns="114300" bIns="57150" rtlCol="0" anchor="ctr" anchorCtr="0">
            <a:noAutofit/>
          </a:bodyPr>
          <a:lstStyle/>
          <a:p>
            <a:pPr algn="ctr">
              <a:lnSpc>
                <a:spcPct val="12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Quick pole lifting and passing security</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chemeClr val="accent1">
              <a:alpha val="16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3" name="TextBox 3"/>
          <p:cNvSpPr txBox="1"/>
          <p:nvPr/>
        </p:nvSpPr>
        <p:spPr>
          <a:xfrm>
            <a:off x="3829050" y="2526030"/>
            <a:ext cx="8161020" cy="1805940"/>
          </a:xfrm>
          <a:prstGeom prst="rect">
            <a:avLst/>
          </a:prstGeom>
        </p:spPr>
        <p:txBody>
          <a:bodyPr vert="horz" wrap="square" lIns="91440" tIns="45720" rIns="91440" bIns="45720" rtlCol="0" anchor="t" anchorCtr="0">
            <a:normAutofit/>
          </a:bodyPr>
          <a:lstStyle/>
          <a:p>
            <a:pPr>
              <a:lnSpc>
                <a:spcPct val="120000"/>
              </a:lnSpc>
              <a:spcBef>
                <a:spcPts val="375"/>
              </a:spcBef>
            </a:pPr>
            <a:r>
              <a:rPr lang="en-US" sz="40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Key Equipments and Functions</a:t>
            </a:r>
            <a:endParaRPr lang="en-US" sz="40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Freeform 4"/>
          <p:cNvSpPr/>
          <p:nvPr/>
        </p:nvSpPr>
        <p:spPr>
          <a:xfrm flipH="1">
            <a:off x="-870968"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chemeClr val="accent1">
              <a:alpha val="100000"/>
            </a:schemeClr>
          </a:solidFill>
        </p:spPr>
      </p:sp>
      <p:sp>
        <p:nvSpPr>
          <p:cNvPr id="5" name="AutoShape 5"/>
          <p:cNvSpPr/>
          <p:nvPr/>
        </p:nvSpPr>
        <p:spPr>
          <a:xfrm>
            <a:off x="727802" y="2106128"/>
            <a:ext cx="2634720" cy="2645743"/>
          </a:xfrm>
          <a:prstGeom prst="ellipse">
            <a:avLst/>
          </a:prstGeom>
          <a:solidFill>
            <a:schemeClr val="accent1">
              <a:alpha val="100000"/>
              <a:lumMod val="75000"/>
            </a:schemeClr>
          </a:solidFill>
        </p:spPr>
      </p:sp>
      <p:sp>
        <p:nvSpPr>
          <p:cNvPr id="6" name="TextBox 6"/>
          <p:cNvSpPr txBox="1"/>
          <p:nvPr/>
        </p:nvSpPr>
        <p:spPr>
          <a:xfrm>
            <a:off x="488782" y="2859522"/>
            <a:ext cx="3112760" cy="1138956"/>
          </a:xfrm>
          <a:prstGeom prst="rect">
            <a:avLst/>
          </a:prstGeom>
        </p:spPr>
        <p:txBody>
          <a:bodyPr vert="horz" wrap="square" lIns="66008" tIns="33052" rIns="66008" bIns="33052" rtlCol="0" anchor="ctr" anchorCtr="0">
            <a:noAutofit/>
          </a:bodyPr>
          <a:lstStyle/>
          <a:p>
            <a:pPr algn="ctr">
              <a:lnSpc>
                <a:spcPct val="80000"/>
              </a:lnSpc>
            </a:pPr>
            <a:r>
              <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rPr>
              <a:t>04</a:t>
            </a:r>
            <a:endPar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custDataLst>
              <p:tags r:id="rId1"/>
            </p:custDataLst>
          </p:nvPr>
        </p:nvSpPr>
        <p:spPr>
          <a:xfrm>
            <a:off x="4952171" y="5001441"/>
            <a:ext cx="620077" cy="620077"/>
          </a:xfrm>
          <a:prstGeom prst="ellipse">
            <a:avLst/>
          </a:prstGeom>
          <a:noFill/>
          <a:ln w="12668">
            <a:solidFill>
              <a:schemeClr val="accent1">
                <a:alpha val="100000"/>
              </a:schemeClr>
            </a:solidFill>
            <a:prstDash val="solid"/>
          </a:ln>
        </p:spPr>
      </p:sp>
      <p:sp>
        <p:nvSpPr>
          <p:cNvPr id="3" name="AutoShape 3"/>
          <p:cNvSpPr/>
          <p:nvPr>
            <p:custDataLst>
              <p:tags r:id="rId2"/>
            </p:custDataLst>
          </p:nvPr>
        </p:nvSpPr>
        <p:spPr>
          <a:xfrm>
            <a:off x="4952171" y="3360978"/>
            <a:ext cx="620077" cy="620077"/>
          </a:xfrm>
          <a:prstGeom prst="ellipse">
            <a:avLst/>
          </a:prstGeom>
          <a:noFill/>
          <a:ln w="12668">
            <a:solidFill>
              <a:schemeClr val="accent1">
                <a:alpha val="100000"/>
              </a:schemeClr>
            </a:solidFill>
            <a:prstDash val="solid"/>
          </a:ln>
        </p:spPr>
      </p:sp>
      <p:sp>
        <p:nvSpPr>
          <p:cNvPr id="4" name="AutoShape 4"/>
          <p:cNvSpPr/>
          <p:nvPr>
            <p:custDataLst>
              <p:tags r:id="rId3"/>
            </p:custDataLst>
          </p:nvPr>
        </p:nvSpPr>
        <p:spPr>
          <a:xfrm>
            <a:off x="4952171" y="1709404"/>
            <a:ext cx="620077" cy="620077"/>
          </a:xfrm>
          <a:prstGeom prst="ellipse">
            <a:avLst/>
          </a:prstGeom>
          <a:noFill/>
          <a:ln w="12668">
            <a:solidFill>
              <a:schemeClr val="accent1">
                <a:alpha val="100000"/>
              </a:schemeClr>
            </a:solidFill>
            <a:prstDash val="solid"/>
          </a:ln>
        </p:spPr>
      </p:sp>
      <p:pic>
        <p:nvPicPr>
          <p:cNvPr id="5" name="Picture 5"/>
          <p:cNvPicPr>
            <a:picLocks noChangeAspect="1"/>
          </p:cNvPicPr>
          <p:nvPr/>
        </p:nvPicPr>
        <p:blipFill>
          <a:blip r:embed="rId4"/>
          <a:srcRect l="8520" r="8520"/>
          <a:stretch>
            <a:fillRect/>
          </a:stretch>
        </p:blipFill>
        <p:spPr>
          <a:xfrm>
            <a:off x="641457" y="1623215"/>
            <a:ext cx="3722788" cy="4384490"/>
          </a:xfrm>
          <a:prstGeom prst="rect">
            <a:avLst/>
          </a:prstGeom>
        </p:spPr>
      </p:pic>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On-board unit (OBU)</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custDataLst>
              <p:tags r:id="rId5"/>
            </p:custDataLst>
          </p:nvPr>
        </p:nvSpPr>
        <p:spPr>
          <a:xfrm>
            <a:off x="4856445" y="1778460"/>
            <a:ext cx="811530" cy="481965"/>
          </a:xfrm>
          <a:prstGeom prst="rect">
            <a:avLst/>
          </a:prstGeom>
          <a:ln w="12668"/>
        </p:spPr>
        <p:txBody>
          <a:bodyPr vert="horz" wrap="square" lIns="91440" tIns="45720" rIns="91440" bIns="45720" rtlCol="0" anchor="ctr" anchorCtr="0">
            <a:spAutoFit/>
          </a:bodyPr>
          <a:lstStyle/>
          <a:p>
            <a:pPr algn="ctr">
              <a:lnSpc>
                <a:spcPct val="100000"/>
              </a:lnSpc>
              <a:spcBef>
                <a:spcPts val="375"/>
              </a:spcBef>
            </a:pPr>
            <a:r>
              <a:rPr lang="en-US" sz="1200">
                <a:solidFill>
                  <a:schemeClr val="accent1">
                    <a:alpha val="100000"/>
                  </a:schemeClr>
                </a:solidFill>
                <a:latin typeface="Noto Sans SC" panose="020B0200000000000000" charset="-122"/>
                <a:ea typeface="Noto Sans SC" panose="020B0200000000000000" charset="-122"/>
                <a:cs typeface="Noto Sans SC" panose="020B0200000000000000" charset="-122"/>
              </a:rPr>
              <a:t>01</a:t>
            </a:r>
            <a:endParaRPr lang="en-US" sz="1200">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custDataLst>
              <p:tags r:id="rId6"/>
            </p:custDataLst>
          </p:nvPr>
        </p:nvSpPr>
        <p:spPr>
          <a:xfrm>
            <a:off x="4856445" y="3430034"/>
            <a:ext cx="811530" cy="481965"/>
          </a:xfrm>
          <a:prstGeom prst="rect">
            <a:avLst/>
          </a:prstGeom>
          <a:ln w="12668"/>
        </p:spPr>
        <p:txBody>
          <a:bodyPr vert="horz" wrap="square" lIns="91440" tIns="45720" rIns="91440" bIns="45720" rtlCol="0" anchor="ctr" anchorCtr="0">
            <a:spAutoFit/>
          </a:bodyPr>
          <a:lstStyle/>
          <a:p>
            <a:pPr algn="ctr">
              <a:lnSpc>
                <a:spcPct val="100000"/>
              </a:lnSpc>
              <a:spcBef>
                <a:spcPts val="375"/>
              </a:spcBef>
            </a:pPr>
            <a:r>
              <a:rPr lang="en-US" sz="1200">
                <a:solidFill>
                  <a:schemeClr val="accent1">
                    <a:alpha val="100000"/>
                  </a:schemeClr>
                </a:solidFill>
                <a:latin typeface="Noto Sans SC" panose="020B0200000000000000" charset="-122"/>
                <a:ea typeface="Noto Sans SC" panose="020B0200000000000000" charset="-122"/>
                <a:cs typeface="Noto Sans SC" panose="020B0200000000000000" charset="-122"/>
              </a:rPr>
              <a:t>02</a:t>
            </a:r>
            <a:endParaRPr lang="en-US" sz="1200">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custDataLst>
              <p:tags r:id="rId7"/>
            </p:custDataLst>
          </p:nvPr>
        </p:nvSpPr>
        <p:spPr>
          <a:xfrm>
            <a:off x="4856445" y="5070497"/>
            <a:ext cx="811530" cy="481965"/>
          </a:xfrm>
          <a:prstGeom prst="rect">
            <a:avLst/>
          </a:prstGeom>
          <a:ln w="12668"/>
        </p:spPr>
        <p:txBody>
          <a:bodyPr vert="horz" wrap="square" lIns="91440" tIns="45720" rIns="91440" bIns="45720" rtlCol="0" anchor="ctr" anchorCtr="0">
            <a:spAutoFit/>
          </a:bodyPr>
          <a:lstStyle/>
          <a:p>
            <a:pPr algn="ctr">
              <a:lnSpc>
                <a:spcPct val="100000"/>
              </a:lnSpc>
              <a:spcBef>
                <a:spcPts val="375"/>
              </a:spcBef>
            </a:pPr>
            <a:r>
              <a:rPr lang="en-US" sz="1200">
                <a:solidFill>
                  <a:schemeClr val="accent1">
                    <a:alpha val="100000"/>
                  </a:schemeClr>
                </a:solidFill>
                <a:latin typeface="Noto Sans SC" panose="020B0200000000000000" charset="-122"/>
                <a:ea typeface="Noto Sans SC" panose="020B0200000000000000" charset="-122"/>
                <a:cs typeface="Noto Sans SC" panose="020B0200000000000000" charset="-122"/>
              </a:rPr>
              <a:t>03</a:t>
            </a:r>
            <a:endParaRPr lang="en-US" sz="1200">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TextBox 10"/>
          <p:cNvSpPr txBox="1"/>
          <p:nvPr>
            <p:custDataLst>
              <p:tags r:id="rId8"/>
            </p:custDataLst>
          </p:nvPr>
        </p:nvSpPr>
        <p:spPr>
          <a:xfrm>
            <a:off x="5763333" y="1472224"/>
            <a:ext cx="5737199" cy="490334"/>
          </a:xfrm>
          <a:prstGeom prst="rect">
            <a:avLst/>
          </a:prstGeom>
        </p:spPr>
        <p:txBody>
          <a:bodyPr vert="horz" wrap="square" lIns="66008" tIns="33052" rIns="66008" bIns="33052" rtlCol="0" anchor="b" anchorCtr="0">
            <a:noAutofit/>
          </a:bodyPr>
          <a:lstStyle/>
          <a:p>
            <a:pPr algn="l">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Two-way communication function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1" name="TextBox 11"/>
          <p:cNvSpPr txBox="1"/>
          <p:nvPr>
            <p:custDataLst>
              <p:tags r:id="rId9"/>
            </p:custDataLst>
          </p:nvPr>
        </p:nvSpPr>
        <p:spPr>
          <a:xfrm>
            <a:off x="5763333" y="1898621"/>
            <a:ext cx="5737199" cy="1021439"/>
          </a:xfrm>
          <a:prstGeom prst="rect">
            <a:avLst/>
          </a:prstGeom>
        </p:spPr>
        <p:txBody>
          <a:bodyPr vert="horz" wrap="square" lIns="66008" tIns="33052" rIns="66008" bIns="33052"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Supports 5.8GHz dedicated short range communication (DSRC) with roadside units (RSU) to enable vehicle identification and real-time transmission of transaction data.</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2" name="TextBox 12"/>
          <p:cNvSpPr txBox="1"/>
          <p:nvPr>
            <p:custDataLst>
              <p:tags r:id="rId10"/>
            </p:custDataLst>
          </p:nvPr>
        </p:nvSpPr>
        <p:spPr>
          <a:xfrm>
            <a:off x="5763333" y="3147431"/>
            <a:ext cx="5737199" cy="490334"/>
          </a:xfrm>
          <a:prstGeom prst="rect">
            <a:avLst/>
          </a:prstGeom>
        </p:spPr>
        <p:txBody>
          <a:bodyPr vert="horz" wrap="square" lIns="66008" tIns="33052" rIns="66008" bIns="33052" rtlCol="0" anchor="b" anchorCtr="0">
            <a:noAutofit/>
          </a:bodyPr>
          <a:lstStyle/>
          <a:p>
            <a:pPr algn="l">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Power management design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3" name="TextBox 13"/>
          <p:cNvSpPr txBox="1"/>
          <p:nvPr>
            <p:custDataLst>
              <p:tags r:id="rId11"/>
            </p:custDataLst>
          </p:nvPr>
        </p:nvSpPr>
        <p:spPr>
          <a:xfrm>
            <a:off x="5763333" y="3573828"/>
            <a:ext cx="5737199" cy="1106617"/>
          </a:xfrm>
          <a:prstGeom prst="rect">
            <a:avLst/>
          </a:prstGeom>
        </p:spPr>
        <p:txBody>
          <a:bodyPr vert="horz" wrap="square" lIns="66008" tIns="33052" rIns="66008" bIns="33052"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Built-in rechargeable lithium battery or solar power supply module to ensure low power operation, typical standby time of more than 3 years.</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4" name="TextBox 14"/>
          <p:cNvSpPr txBox="1"/>
          <p:nvPr>
            <p:custDataLst>
              <p:tags r:id="rId12"/>
            </p:custDataLst>
          </p:nvPr>
        </p:nvSpPr>
        <p:spPr>
          <a:xfrm>
            <a:off x="5763333" y="4756646"/>
            <a:ext cx="5737199" cy="490334"/>
          </a:xfrm>
          <a:prstGeom prst="rect">
            <a:avLst/>
          </a:prstGeom>
        </p:spPr>
        <p:txBody>
          <a:bodyPr vert="horz" wrap="square" lIns="66008" tIns="33052" rIns="66008" bIns="33052" rtlCol="0" anchor="b" anchorCtr="0">
            <a:noAutofit/>
          </a:bodyPr>
          <a:lstStyle/>
          <a:p>
            <a:pPr algn="l">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Anti-tampering mechanism</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5" name="TextBox 15"/>
          <p:cNvSpPr txBox="1"/>
          <p:nvPr>
            <p:custDataLst>
              <p:tags r:id="rId13"/>
            </p:custDataLst>
          </p:nvPr>
        </p:nvSpPr>
        <p:spPr>
          <a:xfrm>
            <a:off x="5763333" y="5183044"/>
            <a:ext cx="5737199" cy="1167818"/>
          </a:xfrm>
          <a:prstGeom prst="rect">
            <a:avLst/>
          </a:prstGeom>
        </p:spPr>
        <p:txBody>
          <a:bodyPr vert="horz" wrap="square" lIns="66008" tIns="33052" rIns="66008" bIns="33052"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dual protection of mechanical lock and electronic tag is adopted, which automatically fails after triggering disassembly to prevent illegal transfer of OBU.</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custDataLst>
              <p:tags r:id="rId1"/>
            </p:custDataLst>
          </p:nvPr>
        </p:nvSpPr>
        <p:spPr>
          <a:xfrm>
            <a:off x="642508" y="4938029"/>
            <a:ext cx="10906531" cy="1373297"/>
          </a:xfrm>
          <a:prstGeom prst="ellipse">
            <a:avLst/>
          </a:prstGeom>
          <a:noFill/>
          <a:ln w="19050">
            <a:gradFill>
              <a:gsLst>
                <a:gs pos="34000">
                  <a:schemeClr val="accent1">
                    <a:alpha val="0"/>
                  </a:schemeClr>
                </a:gs>
                <a:gs pos="100000">
                  <a:schemeClr val="accent1">
                    <a:alpha val="100000"/>
                  </a:schemeClr>
                </a:gs>
              </a:gsLst>
              <a:lin ang="5400000"/>
            </a:gradFill>
            <a:prstDash val="solid"/>
          </a:ln>
        </p:spPr>
      </p:sp>
      <p:sp>
        <p:nvSpPr>
          <p:cNvPr id="3" name="TextBox 3"/>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Road Side Unit (RSU)</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4" name="AutoShape 4"/>
          <p:cNvSpPr/>
          <p:nvPr>
            <p:custDataLst>
              <p:tags r:id="rId2"/>
            </p:custDataLst>
          </p:nvPr>
        </p:nvSpPr>
        <p:spPr>
          <a:xfrm>
            <a:off x="1145518" y="1368625"/>
            <a:ext cx="9900511" cy="4391356"/>
          </a:xfrm>
          <a:prstGeom prst="roundRect">
            <a:avLst>
              <a:gd name="adj" fmla="val 6363"/>
            </a:avLst>
          </a:prstGeom>
          <a:gradFill>
            <a:gsLst>
              <a:gs pos="0">
                <a:schemeClr val="lt2">
                  <a:alpha val="0"/>
                </a:schemeClr>
              </a:gs>
              <a:gs pos="96000">
                <a:schemeClr val="lt2">
                  <a:alpha val="100000"/>
                </a:schemeClr>
              </a:gs>
            </a:gsLst>
            <a:lin ang="16200000"/>
          </a:gradFill>
          <a:ln w="19050">
            <a:gradFill>
              <a:gsLst>
                <a:gs pos="0">
                  <a:schemeClr val="accent1">
                    <a:alpha val="0"/>
                  </a:schemeClr>
                </a:gs>
                <a:gs pos="100000">
                  <a:schemeClr val="accent1">
                    <a:alpha val="100000"/>
                  </a:schemeClr>
                </a:gs>
              </a:gsLst>
              <a:lin ang="16200000"/>
            </a:gradFill>
            <a:prstDash val="solid"/>
          </a:ln>
        </p:spPr>
      </p:sp>
      <p:sp>
        <p:nvSpPr>
          <p:cNvPr id="5" name="AutoShape 5"/>
          <p:cNvSpPr/>
          <p:nvPr>
            <p:custDataLst>
              <p:tags r:id="rId3"/>
            </p:custDataLst>
          </p:nvPr>
        </p:nvSpPr>
        <p:spPr>
          <a:xfrm>
            <a:off x="642508" y="5173915"/>
            <a:ext cx="10906531" cy="1373297"/>
          </a:xfrm>
          <a:prstGeom prst="ellipse">
            <a:avLst/>
          </a:prstGeom>
          <a:noFill/>
          <a:ln w="19050">
            <a:gradFill>
              <a:gsLst>
                <a:gs pos="31000">
                  <a:schemeClr val="accent1">
                    <a:alpha val="0"/>
                  </a:schemeClr>
                </a:gs>
                <a:gs pos="100000">
                  <a:schemeClr val="accent1">
                    <a:alpha val="100000"/>
                  </a:schemeClr>
                </a:gs>
              </a:gsLst>
              <a:lin ang="5400000"/>
            </a:gradFill>
            <a:prstDash val="solid"/>
          </a:ln>
        </p:spPr>
      </p:sp>
      <p:sp>
        <p:nvSpPr>
          <p:cNvPr id="6" name="AutoShape 6"/>
          <p:cNvSpPr/>
          <p:nvPr>
            <p:custDataLst>
              <p:tags r:id="rId4"/>
            </p:custDataLst>
          </p:nvPr>
        </p:nvSpPr>
        <p:spPr>
          <a:xfrm>
            <a:off x="7861021" y="1599594"/>
            <a:ext cx="2967836" cy="492557"/>
          </a:xfrm>
          <a:prstGeom prst="rect">
            <a:avLst/>
          </a:prstGeom>
          <a:noFill/>
        </p:spPr>
        <p:txBody>
          <a:bodyPr vert="horz" wrap="square" lIns="76200" tIns="45720" rIns="91440" bIns="45720" rtlCol="0" anchor="t" anchorCtr="1">
            <a:noAutofit/>
          </a:bodyPr>
          <a:lstStyle/>
          <a:p>
            <a:pPr algn="ctr">
              <a:defRPr/>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Data security and encryption</a:t>
            </a:r>
            <a:endParaRPr lang="en-US" sz="1600"/>
          </a:p>
        </p:txBody>
      </p:sp>
      <p:sp>
        <p:nvSpPr>
          <p:cNvPr id="7" name="TextBox 7"/>
          <p:cNvSpPr txBox="1"/>
          <p:nvPr>
            <p:custDataLst>
              <p:tags r:id="rId5"/>
            </p:custDataLst>
          </p:nvPr>
        </p:nvSpPr>
        <p:spPr>
          <a:xfrm>
            <a:off x="7861021" y="2092152"/>
            <a:ext cx="2967836" cy="1556388"/>
          </a:xfrm>
          <a:prstGeom prst="rect">
            <a:avLst/>
          </a:prstGeom>
        </p:spPr>
        <p:txBody>
          <a:bodyPr vert="horz" wrap="square" lIns="76200" tIns="57150" rIns="5715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SM4/SM7 national cryptography algorithm is integrated to ensure that the transaction data is tamper-proof and anti-counterfeiting, and meet the security standards of the transportation industry.</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AutoShape 8"/>
          <p:cNvSpPr/>
          <p:nvPr>
            <p:custDataLst>
              <p:tags r:id="rId6"/>
            </p:custDataLst>
          </p:nvPr>
        </p:nvSpPr>
        <p:spPr>
          <a:xfrm>
            <a:off x="8150097" y="3815610"/>
            <a:ext cx="2523033" cy="1251285"/>
          </a:xfrm>
          <a:prstGeom prst="rect">
            <a:avLst/>
          </a:prstGeom>
          <a:gradFill>
            <a:gsLst>
              <a:gs pos="0">
                <a:srgbClr val="FFFFFF">
                  <a:alpha val="0"/>
                </a:srgbClr>
              </a:gs>
              <a:gs pos="100000">
                <a:schemeClr val="accent1">
                  <a:alpha val="58000"/>
                </a:schemeClr>
              </a:gs>
            </a:gsLst>
            <a:lin ang="16200000"/>
          </a:gradFill>
        </p:spPr>
      </p:sp>
      <p:pic>
        <p:nvPicPr>
          <p:cNvPr id="9" name="Picture 9"/>
          <p:cNvPicPr>
            <a:picLocks noChangeAspect="1"/>
          </p:cNvPicPr>
          <p:nvPr>
            <p:custDataLst>
              <p:tags r:id="rId7"/>
            </p:custDataLst>
          </p:nvPr>
        </p:nvPicPr>
        <p:blipFill>
          <a:blip r:embed="rId8"/>
          <a:srcRect t="24744" b="24744"/>
          <a:stretch>
            <a:fillRect/>
          </a:stretch>
        </p:blipFill>
        <p:spPr>
          <a:xfrm>
            <a:off x="8089903" y="3872142"/>
            <a:ext cx="2510071" cy="1267871"/>
          </a:xfrm>
          <a:prstGeom prst="rect">
            <a:avLst/>
          </a:prstGeom>
        </p:spPr>
      </p:pic>
      <p:sp>
        <p:nvSpPr>
          <p:cNvPr id="10" name="AutoShape 10"/>
          <p:cNvSpPr/>
          <p:nvPr>
            <p:custDataLst>
              <p:tags r:id="rId9"/>
            </p:custDataLst>
          </p:nvPr>
        </p:nvSpPr>
        <p:spPr>
          <a:xfrm>
            <a:off x="8868689" y="4807480"/>
            <a:ext cx="952500" cy="952500"/>
          </a:xfrm>
          <a:prstGeom prst="ellipse">
            <a:avLst/>
          </a:prstGeom>
          <a:gradFill>
            <a:gsLst>
              <a:gs pos="0">
                <a:schemeClr val="accent1">
                  <a:alpha val="100000"/>
                  <a:lumMod val="20000"/>
                  <a:lumOff val="80000"/>
                </a:schemeClr>
              </a:gs>
              <a:gs pos="100000">
                <a:schemeClr val="accent1">
                  <a:alpha val="100000"/>
                </a:schemeClr>
              </a:gs>
            </a:gsLst>
            <a:lin ang="2700000"/>
          </a:gradFill>
        </p:spPr>
      </p:sp>
      <p:sp>
        <p:nvSpPr>
          <p:cNvPr id="11" name="AutoShape 11"/>
          <p:cNvSpPr/>
          <p:nvPr>
            <p:custDataLst>
              <p:tags r:id="rId10"/>
            </p:custDataLst>
          </p:nvPr>
        </p:nvSpPr>
        <p:spPr>
          <a:xfrm>
            <a:off x="4619178" y="1616124"/>
            <a:ext cx="2913571" cy="492557"/>
          </a:xfrm>
          <a:prstGeom prst="rect">
            <a:avLst/>
          </a:prstGeom>
          <a:noFill/>
        </p:spPr>
        <p:txBody>
          <a:bodyPr vert="horz" wrap="square" lIns="76200" tIns="45720" rIns="91440" bIns="45720" rtlCol="0" anchor="t" anchorCtr="1">
            <a:noAutofit/>
          </a:bodyPr>
          <a:lstStyle/>
          <a:p>
            <a:pPr algn="ctr">
              <a:defRPr/>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Multi-lane coverage capability</a:t>
            </a:r>
            <a:endParaRPr lang="en-US" sz="1600"/>
          </a:p>
        </p:txBody>
      </p:sp>
      <p:sp>
        <p:nvSpPr>
          <p:cNvPr id="12" name="TextBox 12"/>
          <p:cNvSpPr txBox="1"/>
          <p:nvPr>
            <p:custDataLst>
              <p:tags r:id="rId11"/>
            </p:custDataLst>
          </p:nvPr>
        </p:nvSpPr>
        <p:spPr>
          <a:xfrm>
            <a:off x="4619178" y="2108682"/>
            <a:ext cx="2913571" cy="1556388"/>
          </a:xfrm>
          <a:prstGeom prst="rect">
            <a:avLst/>
          </a:prstGeom>
        </p:spPr>
        <p:txBody>
          <a:bodyPr vert="horz" wrap="square" lIns="76200" tIns="57150" rIns="5715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Through the design of high gain directional antenna, a single RSU can support the coverage of multiple lanes and reduce the cost of equipment deployment.</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3" name="AutoShape 13"/>
          <p:cNvSpPr/>
          <p:nvPr>
            <p:custDataLst>
              <p:tags r:id="rId12"/>
            </p:custDataLst>
          </p:nvPr>
        </p:nvSpPr>
        <p:spPr>
          <a:xfrm>
            <a:off x="4908116" y="3803564"/>
            <a:ext cx="2523033" cy="1251285"/>
          </a:xfrm>
          <a:prstGeom prst="rect">
            <a:avLst/>
          </a:prstGeom>
          <a:gradFill>
            <a:gsLst>
              <a:gs pos="0">
                <a:srgbClr val="FFFFFF">
                  <a:alpha val="0"/>
                </a:srgbClr>
              </a:gs>
              <a:gs pos="100000">
                <a:schemeClr val="accent1">
                  <a:alpha val="58000"/>
                </a:schemeClr>
              </a:gs>
            </a:gsLst>
            <a:lin ang="16200000"/>
          </a:gradFill>
        </p:spPr>
      </p:sp>
      <p:pic>
        <p:nvPicPr>
          <p:cNvPr id="14" name="Picture 14"/>
          <p:cNvPicPr>
            <a:picLocks noChangeAspect="1"/>
          </p:cNvPicPr>
          <p:nvPr>
            <p:custDataLst>
              <p:tags r:id="rId13"/>
            </p:custDataLst>
          </p:nvPr>
        </p:nvPicPr>
        <p:blipFill>
          <a:blip r:embed="rId14"/>
          <a:srcRect l="10235" r="10235"/>
          <a:stretch>
            <a:fillRect/>
          </a:stretch>
        </p:blipFill>
        <p:spPr>
          <a:xfrm>
            <a:off x="4806514" y="3896014"/>
            <a:ext cx="2726235" cy="1484651"/>
          </a:xfrm>
          <a:prstGeom prst="rect">
            <a:avLst/>
          </a:prstGeom>
        </p:spPr>
      </p:pic>
      <p:sp>
        <p:nvSpPr>
          <p:cNvPr id="15" name="AutoShape 15"/>
          <p:cNvSpPr/>
          <p:nvPr>
            <p:custDataLst>
              <p:tags r:id="rId15"/>
            </p:custDataLst>
          </p:nvPr>
        </p:nvSpPr>
        <p:spPr>
          <a:xfrm>
            <a:off x="7694254" y="2320590"/>
            <a:ext cx="19050" cy="878271"/>
          </a:xfrm>
          <a:prstGeom prst="rect">
            <a:avLst/>
          </a:prstGeom>
          <a:solidFill>
            <a:schemeClr val="accent1">
              <a:alpha val="100000"/>
            </a:schemeClr>
          </a:solidFill>
        </p:spPr>
      </p:sp>
      <p:sp>
        <p:nvSpPr>
          <p:cNvPr id="16" name="AutoShape 16"/>
          <p:cNvSpPr/>
          <p:nvPr>
            <p:custDataLst>
              <p:tags r:id="rId16"/>
            </p:custDataLst>
          </p:nvPr>
        </p:nvSpPr>
        <p:spPr>
          <a:xfrm>
            <a:off x="5693382" y="5086700"/>
            <a:ext cx="952500" cy="952500"/>
          </a:xfrm>
          <a:prstGeom prst="ellipse">
            <a:avLst/>
          </a:prstGeom>
          <a:gradFill>
            <a:gsLst>
              <a:gs pos="0">
                <a:schemeClr val="accent1">
                  <a:alpha val="100000"/>
                  <a:lumMod val="20000"/>
                  <a:lumOff val="80000"/>
                </a:schemeClr>
              </a:gs>
              <a:gs pos="100000">
                <a:schemeClr val="accent1">
                  <a:alpha val="100000"/>
                </a:schemeClr>
              </a:gs>
            </a:gsLst>
            <a:lin ang="2700000"/>
          </a:gradFill>
        </p:spPr>
      </p:sp>
      <p:sp>
        <p:nvSpPr>
          <p:cNvPr id="17" name="Freeform 17"/>
          <p:cNvSpPr/>
          <p:nvPr>
            <p:custDataLst>
              <p:tags r:id="rId17"/>
            </p:custDataLst>
          </p:nvPr>
        </p:nvSpPr>
        <p:spPr>
          <a:xfrm>
            <a:off x="5972877" y="5366195"/>
            <a:ext cx="393511" cy="393511"/>
          </a:xfrm>
          <a:custGeom>
            <a:avLst/>
            <a:gdLst/>
            <a:ahLst/>
            <a:cxnLst/>
            <a:rect l="l" t="t" r="r" b="b"/>
            <a:pathLst>
              <a:path w="304800" h="304800">
                <a:moveTo>
                  <a:pt x="274320" y="243840"/>
                </a:moveTo>
                <a:lnTo>
                  <a:pt x="304800" y="243840"/>
                </a:lnTo>
                <a:lnTo>
                  <a:pt x="304800" y="259080"/>
                </a:lnTo>
                <a:cubicBezTo>
                  <a:pt x="304800" y="267500"/>
                  <a:pt x="297980" y="274320"/>
                  <a:pt x="289560" y="274320"/>
                </a:cubicBezTo>
                <a:lnTo>
                  <a:pt x="289560" y="274320"/>
                </a:lnTo>
                <a:lnTo>
                  <a:pt x="15240" y="274320"/>
                </a:lnTo>
                <a:cubicBezTo>
                  <a:pt x="6820" y="274320"/>
                  <a:pt x="0" y="267500"/>
                  <a:pt x="0" y="259080"/>
                </a:cubicBezTo>
                <a:lnTo>
                  <a:pt x="0" y="259080"/>
                </a:lnTo>
                <a:lnTo>
                  <a:pt x="0" y="243840"/>
                </a:lnTo>
                <a:lnTo>
                  <a:pt x="30480" y="243840"/>
                </a:lnTo>
                <a:lnTo>
                  <a:pt x="30480" y="60960"/>
                </a:lnTo>
                <a:cubicBezTo>
                  <a:pt x="30480" y="44196"/>
                  <a:pt x="44196" y="30480"/>
                  <a:pt x="60960" y="30480"/>
                </a:cubicBezTo>
                <a:lnTo>
                  <a:pt x="243840" y="30480"/>
                </a:lnTo>
                <a:cubicBezTo>
                  <a:pt x="260671" y="30480"/>
                  <a:pt x="274320" y="44129"/>
                  <a:pt x="274320" y="60960"/>
                </a:cubicBezTo>
                <a:lnTo>
                  <a:pt x="274320" y="60960"/>
                </a:lnTo>
                <a:lnTo>
                  <a:pt x="274320" y="243840"/>
                </a:lnTo>
                <a:close/>
              </a:path>
              <a:path w="304800" h="304800">
                <a:moveTo>
                  <a:pt x="60960" y="60960"/>
                </a:moveTo>
                <a:lnTo>
                  <a:pt x="60960" y="198120"/>
                </a:lnTo>
                <a:lnTo>
                  <a:pt x="243840" y="198120"/>
                </a:lnTo>
                <a:lnTo>
                  <a:pt x="243840" y="60960"/>
                </a:lnTo>
                <a:lnTo>
                  <a:pt x="60960" y="60960"/>
                </a:lnTo>
                <a:close/>
              </a:path>
              <a:path w="304800" h="304800">
                <a:moveTo>
                  <a:pt x="121920" y="228600"/>
                </a:moveTo>
                <a:lnTo>
                  <a:pt x="121920" y="243840"/>
                </a:lnTo>
                <a:lnTo>
                  <a:pt x="182880" y="243840"/>
                </a:lnTo>
                <a:lnTo>
                  <a:pt x="182880" y="228600"/>
                </a:lnTo>
                <a:lnTo>
                  <a:pt x="121920" y="228600"/>
                </a:lnTo>
              </a:path>
            </a:pathLst>
          </a:custGeom>
          <a:solidFill>
            <a:srgbClr val="FFFFFF">
              <a:alpha val="100000"/>
            </a:srgbClr>
          </a:solidFill>
        </p:spPr>
      </p:sp>
      <p:sp>
        <p:nvSpPr>
          <p:cNvPr id="18" name="Freeform 18"/>
          <p:cNvSpPr/>
          <p:nvPr>
            <p:custDataLst>
              <p:tags r:id="rId18"/>
            </p:custDataLst>
          </p:nvPr>
        </p:nvSpPr>
        <p:spPr>
          <a:xfrm>
            <a:off x="9165292" y="5094559"/>
            <a:ext cx="359293" cy="359293"/>
          </a:xfrm>
          <a:custGeom>
            <a:avLst/>
            <a:gdLst/>
            <a:ahLst/>
            <a:cxnLst/>
            <a:rect l="l" t="t" r="r" b="b"/>
            <a:pathLst>
              <a:path w="304800" h="304800">
                <a:moveTo>
                  <a:pt x="130883" y="184766"/>
                </a:moveTo>
                <a:lnTo>
                  <a:pt x="35557" y="89516"/>
                </a:lnTo>
                <a:cubicBezTo>
                  <a:pt x="-11849" y="144323"/>
                  <a:pt x="-11849" y="225219"/>
                  <a:pt x="35557" y="280016"/>
                </a:cubicBezTo>
                <a:lnTo>
                  <a:pt x="130883" y="184766"/>
                </a:lnTo>
                <a:close/>
              </a:path>
              <a:path w="304800" h="304800">
                <a:moveTo>
                  <a:pt x="190510" y="39605"/>
                </a:moveTo>
                <a:lnTo>
                  <a:pt x="190510" y="179108"/>
                </a:lnTo>
                <a:lnTo>
                  <a:pt x="91907" y="277749"/>
                </a:lnTo>
                <a:cubicBezTo>
                  <a:pt x="114081" y="294303"/>
                  <a:pt x="141018" y="304800"/>
                  <a:pt x="170783" y="304800"/>
                </a:cubicBezTo>
                <a:cubicBezTo>
                  <a:pt x="244821" y="304800"/>
                  <a:pt x="304800" y="244897"/>
                  <a:pt x="304800" y="170888"/>
                </a:cubicBezTo>
                <a:cubicBezTo>
                  <a:pt x="304810" y="103661"/>
                  <a:pt x="254965" y="49187"/>
                  <a:pt x="190510" y="39605"/>
                </a:cubicBezTo>
                <a:close/>
              </a:path>
              <a:path w="304800" h="304800">
                <a:moveTo>
                  <a:pt x="152400" y="152552"/>
                </a:moveTo>
                <a:lnTo>
                  <a:pt x="152400" y="0"/>
                </a:lnTo>
                <a:cubicBezTo>
                  <a:pt x="110881" y="2572"/>
                  <a:pt x="73371" y="18459"/>
                  <a:pt x="43082" y="43215"/>
                </a:cubicBezTo>
                <a:lnTo>
                  <a:pt x="152400" y="152552"/>
                </a:lnTo>
              </a:path>
            </a:pathLst>
          </a:custGeom>
          <a:solidFill>
            <a:srgbClr val="FFFFFF">
              <a:alpha val="100000"/>
            </a:srgbClr>
          </a:solidFill>
        </p:spPr>
      </p:sp>
      <p:sp>
        <p:nvSpPr>
          <p:cNvPr id="19" name="AutoShape 19"/>
          <p:cNvSpPr/>
          <p:nvPr>
            <p:custDataLst>
              <p:tags r:id="rId19"/>
            </p:custDataLst>
          </p:nvPr>
        </p:nvSpPr>
        <p:spPr>
          <a:xfrm>
            <a:off x="1378393" y="1632654"/>
            <a:ext cx="2955042" cy="492557"/>
          </a:xfrm>
          <a:prstGeom prst="rect">
            <a:avLst/>
          </a:prstGeom>
          <a:noFill/>
        </p:spPr>
        <p:txBody>
          <a:bodyPr vert="horz" wrap="square" lIns="76200" tIns="45720" rIns="91440" bIns="45720" rtlCol="0" anchor="t" anchorCtr="1">
            <a:noAutofit/>
          </a:bodyPr>
          <a:lstStyle/>
          <a:p>
            <a:pPr algn="ctr">
              <a:defRPr/>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Communication functions</a:t>
            </a:r>
            <a:endParaRPr lang="en-US" sz="1600"/>
          </a:p>
        </p:txBody>
      </p:sp>
      <p:sp>
        <p:nvSpPr>
          <p:cNvPr id="20" name="TextBox 20"/>
          <p:cNvSpPr txBox="1"/>
          <p:nvPr>
            <p:custDataLst>
              <p:tags r:id="rId20"/>
            </p:custDataLst>
          </p:nvPr>
        </p:nvSpPr>
        <p:spPr>
          <a:xfrm>
            <a:off x="1471799" y="2125212"/>
            <a:ext cx="2768229" cy="1556388"/>
          </a:xfrm>
          <a:prstGeom prst="rect">
            <a:avLst/>
          </a:prstGeom>
        </p:spPr>
        <p:txBody>
          <a:bodyPr vert="horz" wrap="square" lIns="76200" tIns="57150" rIns="5715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Using 5.8GHz dedicated short-range communication (DSRC) technology, it exchanges vehicle information, transaction data and instructions with the on-board unit (OBU) in real time.</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21" name="AutoShape 21"/>
          <p:cNvSpPr/>
          <p:nvPr>
            <p:custDataLst>
              <p:tags r:id="rId21"/>
            </p:custDataLst>
          </p:nvPr>
        </p:nvSpPr>
        <p:spPr>
          <a:xfrm>
            <a:off x="1537210" y="3848669"/>
            <a:ext cx="2523033" cy="1251285"/>
          </a:xfrm>
          <a:prstGeom prst="rect">
            <a:avLst/>
          </a:prstGeom>
          <a:gradFill>
            <a:gsLst>
              <a:gs pos="0">
                <a:srgbClr val="FFFFFF">
                  <a:alpha val="0"/>
                </a:srgbClr>
              </a:gs>
              <a:gs pos="100000">
                <a:schemeClr val="accent1">
                  <a:alpha val="58000"/>
                </a:schemeClr>
              </a:gs>
            </a:gsLst>
            <a:lin ang="16200000"/>
          </a:gradFill>
        </p:spPr>
      </p:sp>
      <p:pic>
        <p:nvPicPr>
          <p:cNvPr id="22" name="Picture 22"/>
          <p:cNvPicPr>
            <a:picLocks noChangeAspect="1"/>
          </p:cNvPicPr>
          <p:nvPr>
            <p:custDataLst>
              <p:tags r:id="rId22"/>
            </p:custDataLst>
          </p:nvPr>
        </p:nvPicPr>
        <p:blipFill>
          <a:blip r:embed="rId23"/>
          <a:srcRect t="10147" b="10147"/>
          <a:stretch>
            <a:fillRect/>
          </a:stretch>
        </p:blipFill>
        <p:spPr>
          <a:xfrm>
            <a:off x="1617020" y="3905202"/>
            <a:ext cx="2458663" cy="1267871"/>
          </a:xfrm>
          <a:prstGeom prst="rect">
            <a:avLst/>
          </a:prstGeom>
        </p:spPr>
      </p:pic>
      <p:sp>
        <p:nvSpPr>
          <p:cNvPr id="23" name="AutoShape 23"/>
          <p:cNvSpPr/>
          <p:nvPr>
            <p:custDataLst>
              <p:tags r:id="rId24"/>
            </p:custDataLst>
          </p:nvPr>
        </p:nvSpPr>
        <p:spPr>
          <a:xfrm>
            <a:off x="4466364" y="2337120"/>
            <a:ext cx="19050" cy="878271"/>
          </a:xfrm>
          <a:prstGeom prst="rect">
            <a:avLst/>
          </a:prstGeom>
          <a:solidFill>
            <a:schemeClr val="accent1">
              <a:alpha val="100000"/>
            </a:schemeClr>
          </a:solidFill>
        </p:spPr>
      </p:sp>
      <p:sp>
        <p:nvSpPr>
          <p:cNvPr id="24" name="AutoShape 24"/>
          <p:cNvSpPr/>
          <p:nvPr>
            <p:custDataLst>
              <p:tags r:id="rId25"/>
            </p:custDataLst>
          </p:nvPr>
        </p:nvSpPr>
        <p:spPr>
          <a:xfrm>
            <a:off x="2370102" y="4840540"/>
            <a:ext cx="952500" cy="952500"/>
          </a:xfrm>
          <a:prstGeom prst="ellipse">
            <a:avLst/>
          </a:prstGeom>
          <a:gradFill>
            <a:gsLst>
              <a:gs pos="0">
                <a:schemeClr val="accent1">
                  <a:alpha val="100000"/>
                  <a:lumMod val="20000"/>
                  <a:lumOff val="80000"/>
                </a:schemeClr>
              </a:gs>
              <a:gs pos="100000">
                <a:schemeClr val="accent1">
                  <a:alpha val="100000"/>
                </a:schemeClr>
              </a:gs>
            </a:gsLst>
            <a:lin ang="2700000"/>
          </a:gradFill>
        </p:spPr>
      </p:sp>
      <p:sp>
        <p:nvSpPr>
          <p:cNvPr id="25" name="Freeform 25"/>
          <p:cNvSpPr/>
          <p:nvPr>
            <p:custDataLst>
              <p:tags r:id="rId26"/>
            </p:custDataLst>
          </p:nvPr>
        </p:nvSpPr>
        <p:spPr>
          <a:xfrm>
            <a:off x="2582871" y="5053309"/>
            <a:ext cx="526963" cy="526963"/>
          </a:xfrm>
          <a:custGeom>
            <a:avLst/>
            <a:gdLst/>
            <a:ahLst/>
            <a:cxnLst/>
            <a:rect l="l" t="t" r="r" b="b"/>
            <a:pathLst>
              <a:path w="304800" h="304800">
                <a:moveTo>
                  <a:pt x="147409" y="185366"/>
                </a:moveTo>
                <a:lnTo>
                  <a:pt x="66913" y="266338"/>
                </a:lnTo>
                <a:lnTo>
                  <a:pt x="66913" y="47987"/>
                </a:lnTo>
                <a:lnTo>
                  <a:pt x="228371" y="47987"/>
                </a:lnTo>
                <a:lnTo>
                  <a:pt x="228371" y="266338"/>
                </a:lnTo>
                <a:lnTo>
                  <a:pt x="147409" y="185366"/>
                </a:lnTo>
              </a:path>
            </a:pathLst>
          </a:custGeom>
          <a:solidFill>
            <a:srgbClr val="FFFFFF">
              <a:alpha val="100000"/>
            </a:srgbClr>
          </a:solidFill>
        </p:spPr>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16667" r="16667"/>
          <a:stretch>
            <a:fillRect/>
          </a:stretch>
        </p:blipFill>
        <p:spPr>
          <a:xfrm>
            <a:off x="4462463" y="2088071"/>
            <a:ext cx="3267075" cy="3267075"/>
          </a:xfrm>
          <a:prstGeom prst="ellipse">
            <a:avLst/>
          </a:prstGeom>
          <a:ln w="57150">
            <a:solidFill>
              <a:schemeClr val="accent1"/>
            </a:solidFill>
            <a:prstDash val="solid"/>
          </a:ln>
        </p:spPr>
      </p:pic>
      <p:sp>
        <p:nvSpPr>
          <p:cNvPr id="3" name="TextBox 3"/>
          <p:cNvSpPr txBox="1"/>
          <p:nvPr/>
        </p:nvSpPr>
        <p:spPr>
          <a:xfrm>
            <a:off x="534030" y="1829036"/>
            <a:ext cx="3314231" cy="647995"/>
          </a:xfrm>
          <a:prstGeom prst="rect">
            <a:avLst/>
          </a:prstGeom>
        </p:spPr>
        <p:txBody>
          <a:bodyPr vert="horz" wrap="square" lIns="114300" tIns="57150" rIns="114300" bIns="57150" rtlCol="0" anchor="ctr" anchorCtr="0">
            <a:noAutofit/>
          </a:bodyPr>
          <a:lstStyle/>
          <a:p>
            <a:pPr algn="l">
              <a:lnSpc>
                <a:spcPct val="120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Data collection and analysis</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4" name="TextBox 4"/>
          <p:cNvSpPr txBox="1"/>
          <p:nvPr/>
        </p:nvSpPr>
        <p:spPr>
          <a:xfrm>
            <a:off x="8059848" y="1716027"/>
            <a:ext cx="3314231" cy="1580007"/>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Provide user registration, account recharge, transaction record query and abnormal transaction processing functions to ensure transparent and efficient capital flow.</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5" name="TextBox 5"/>
          <p:cNvSpPr txBox="1"/>
          <p:nvPr/>
        </p:nvSpPr>
        <p:spPr>
          <a:xfrm>
            <a:off x="8059848" y="1097369"/>
            <a:ext cx="3314231" cy="622955"/>
          </a:xfrm>
          <a:prstGeom prst="rect">
            <a:avLst/>
          </a:prstGeom>
        </p:spPr>
        <p:txBody>
          <a:bodyPr vert="horz" wrap="square" lIns="114300" tIns="57150" rIns="114300" bIns="57150" rtlCol="0" anchor="ctr" anchorCtr="0">
            <a:noAutofit/>
          </a:bodyPr>
          <a:lstStyle/>
          <a:p>
            <a:pPr>
              <a:lnSpc>
                <a:spcPct val="96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User account and transaction management</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6" name="TextBox 6"/>
          <p:cNvSpPr txBox="1"/>
          <p:nvPr/>
        </p:nvSpPr>
        <p:spPr>
          <a:xfrm>
            <a:off x="8069373" y="3402711"/>
            <a:ext cx="3314231" cy="547835"/>
          </a:xfrm>
          <a:prstGeom prst="rect">
            <a:avLst/>
          </a:prstGeom>
        </p:spPr>
        <p:txBody>
          <a:bodyPr vert="horz" wrap="square" lIns="114300" tIns="57150" rIns="114300" bIns="57150" rtlCol="0" anchor="b" anchorCtr="0">
            <a:noAutofit/>
          </a:bodyPr>
          <a:lstStyle/>
          <a:p>
            <a:pPr>
              <a:lnSpc>
                <a:spcPct val="120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Equipment monitoring and operation support</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nvSpPr>
        <p:spPr>
          <a:xfrm>
            <a:off x="8059848" y="4191127"/>
            <a:ext cx="3314231" cy="1580007"/>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Monitor the operating status of remote OBU (vehicle unit) and RSU, automatically alarm faulty equipment and generate operation and maintenance work order to ensure system stability.</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nvSpPr>
        <p:spPr>
          <a:xfrm>
            <a:off x="534030" y="2819296"/>
            <a:ext cx="3314231" cy="1580007"/>
          </a:xfrm>
          <a:prstGeom prst="rect">
            <a:avLst/>
          </a:prstGeom>
        </p:spPr>
        <p:txBody>
          <a:bodyPr vert="horz" wrap="square" lIns="114300" tIns="57150" rIns="114300" bIns="57150" rtlCol="0" anchor="t" anchorCtr="0">
            <a:noAutofit/>
          </a:bodyPr>
          <a:lstStyle/>
          <a:p>
            <a:pPr algn="l">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Real-time receipt and storage of transaction data from roadside units (RSU) to support big data analysis to optimize tolling strategies and traffic flow management.</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Back-end management system</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chemeClr val="accent1">
              <a:alpha val="16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3" name="TextBox 3"/>
          <p:cNvSpPr txBox="1"/>
          <p:nvPr/>
        </p:nvSpPr>
        <p:spPr>
          <a:xfrm>
            <a:off x="3542665" y="2526030"/>
            <a:ext cx="8438515" cy="1805940"/>
          </a:xfrm>
          <a:prstGeom prst="rect">
            <a:avLst/>
          </a:prstGeom>
        </p:spPr>
        <p:txBody>
          <a:bodyPr vert="horz" wrap="square" lIns="91440" tIns="45720" rIns="91440" bIns="45720" rtlCol="0" anchor="t" anchorCtr="0">
            <a:normAutofit/>
          </a:bodyPr>
          <a:lstStyle/>
          <a:p>
            <a:pPr>
              <a:lnSpc>
                <a:spcPct val="120000"/>
              </a:lnSpc>
              <a:spcBef>
                <a:spcPts val="375"/>
              </a:spcBef>
            </a:pPr>
            <a:r>
              <a:rPr lang="en-US" sz="32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Technical Advantages and Challenges</a:t>
            </a:r>
            <a:endParaRPr lang="en-US" sz="32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Freeform 4"/>
          <p:cNvSpPr/>
          <p:nvPr/>
        </p:nvSpPr>
        <p:spPr>
          <a:xfrm flipH="1">
            <a:off x="-870968"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chemeClr val="accent1">
              <a:alpha val="100000"/>
            </a:schemeClr>
          </a:solidFill>
        </p:spPr>
      </p:sp>
      <p:sp>
        <p:nvSpPr>
          <p:cNvPr id="5" name="AutoShape 5"/>
          <p:cNvSpPr/>
          <p:nvPr/>
        </p:nvSpPr>
        <p:spPr>
          <a:xfrm>
            <a:off x="727802" y="2106128"/>
            <a:ext cx="2634720" cy="2645743"/>
          </a:xfrm>
          <a:prstGeom prst="ellipse">
            <a:avLst/>
          </a:prstGeom>
          <a:solidFill>
            <a:schemeClr val="accent1">
              <a:alpha val="100000"/>
              <a:lumMod val="75000"/>
            </a:schemeClr>
          </a:solidFill>
        </p:spPr>
      </p:sp>
      <p:sp>
        <p:nvSpPr>
          <p:cNvPr id="6" name="TextBox 6"/>
          <p:cNvSpPr txBox="1"/>
          <p:nvPr/>
        </p:nvSpPr>
        <p:spPr>
          <a:xfrm>
            <a:off x="488782" y="2859522"/>
            <a:ext cx="3112760" cy="1138956"/>
          </a:xfrm>
          <a:prstGeom prst="rect">
            <a:avLst/>
          </a:prstGeom>
        </p:spPr>
        <p:txBody>
          <a:bodyPr vert="horz" wrap="square" lIns="66008" tIns="33052" rIns="66008" bIns="33052" rtlCol="0" anchor="ctr" anchorCtr="0">
            <a:noAutofit/>
          </a:bodyPr>
          <a:lstStyle/>
          <a:p>
            <a:pPr algn="ctr">
              <a:lnSpc>
                <a:spcPct val="80000"/>
              </a:lnSpc>
            </a:pPr>
            <a:r>
              <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rPr>
              <a:t>05</a:t>
            </a:r>
            <a:endPar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Efficiency and stability</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grpSp>
        <p:nvGrpSpPr>
          <p:cNvPr id="3" name="Group 3"/>
          <p:cNvGrpSpPr/>
          <p:nvPr>
            <p:custDataLst>
              <p:tags r:id="rId1"/>
            </p:custDataLst>
          </p:nvPr>
        </p:nvGrpSpPr>
        <p:grpSpPr>
          <a:xfrm>
            <a:off x="839115" y="1512589"/>
            <a:ext cx="197186" cy="5357334"/>
            <a:chOff x="839115" y="1512589"/>
            <a:chExt cx="197186" cy="5357334"/>
          </a:xfrm>
        </p:grpSpPr>
        <p:sp>
          <p:nvSpPr>
            <p:cNvPr id="4" name="AutoShape 4"/>
            <p:cNvSpPr/>
            <p:nvPr>
              <p:custDataLst>
                <p:tags r:id="rId2"/>
              </p:custDataLst>
            </p:nvPr>
          </p:nvSpPr>
          <p:spPr>
            <a:xfrm>
              <a:off x="839115" y="1512589"/>
              <a:ext cx="197186" cy="197186"/>
            </a:xfrm>
            <a:prstGeom prst="ellipse">
              <a:avLst/>
            </a:prstGeom>
            <a:solidFill>
              <a:schemeClr val="accent1">
                <a:alpha val="100000"/>
              </a:schemeClr>
            </a:solidFill>
          </p:spPr>
        </p:sp>
        <p:sp>
          <p:nvSpPr>
            <p:cNvPr id="5" name="AutoShape 5"/>
            <p:cNvSpPr/>
            <p:nvPr>
              <p:custDataLst>
                <p:tags r:id="rId3"/>
              </p:custDataLst>
            </p:nvPr>
          </p:nvSpPr>
          <p:spPr>
            <a:xfrm>
              <a:off x="839115" y="3230148"/>
              <a:ext cx="197186" cy="197186"/>
            </a:xfrm>
            <a:prstGeom prst="ellipse">
              <a:avLst/>
            </a:prstGeom>
            <a:solidFill>
              <a:schemeClr val="accent1">
                <a:alpha val="100000"/>
              </a:schemeClr>
            </a:solidFill>
          </p:spPr>
        </p:sp>
        <p:sp>
          <p:nvSpPr>
            <p:cNvPr id="6" name="AutoShape 6"/>
            <p:cNvSpPr/>
            <p:nvPr>
              <p:custDataLst>
                <p:tags r:id="rId4"/>
              </p:custDataLst>
            </p:nvPr>
          </p:nvSpPr>
          <p:spPr>
            <a:xfrm>
              <a:off x="839115" y="4975845"/>
              <a:ext cx="197186" cy="197186"/>
            </a:xfrm>
            <a:prstGeom prst="ellipse">
              <a:avLst/>
            </a:prstGeom>
            <a:solidFill>
              <a:schemeClr val="accent1">
                <a:alpha val="100000"/>
              </a:schemeClr>
            </a:solidFill>
          </p:spPr>
        </p:sp>
        <p:cxnSp>
          <p:nvCxnSpPr>
            <p:cNvPr id="7" name="Connector 7"/>
            <p:cNvCxnSpPr/>
            <p:nvPr>
              <p:custDataLst>
                <p:tags r:id="rId5"/>
              </p:custDataLst>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pic>
        <p:nvPicPr>
          <p:cNvPr id="8" name="Picture 8"/>
          <p:cNvPicPr>
            <a:picLocks noChangeAspect="1"/>
          </p:cNvPicPr>
          <p:nvPr/>
        </p:nvPicPr>
        <p:blipFill>
          <a:blip r:embed="rId6"/>
          <a:srcRect l="362" r="362"/>
          <a:stretch>
            <a:fillRect/>
          </a:stretch>
        </p:blipFill>
        <p:spPr>
          <a:xfrm>
            <a:off x="7956089" y="1232979"/>
            <a:ext cx="3367088" cy="2422862"/>
          </a:xfrm>
          <a:prstGeom prst="rect">
            <a:avLst/>
          </a:prstGeom>
        </p:spPr>
      </p:pic>
      <p:pic>
        <p:nvPicPr>
          <p:cNvPr id="9" name="Picture 9"/>
          <p:cNvPicPr>
            <a:picLocks noChangeAspect="1"/>
          </p:cNvPicPr>
          <p:nvPr/>
        </p:nvPicPr>
        <p:blipFill>
          <a:blip r:embed="rId7"/>
          <a:srcRect l="3687" r="3687"/>
          <a:stretch>
            <a:fillRect/>
          </a:stretch>
        </p:blipFill>
        <p:spPr>
          <a:xfrm>
            <a:off x="7956089" y="3856585"/>
            <a:ext cx="3367088" cy="2422862"/>
          </a:xfrm>
          <a:prstGeom prst="rect">
            <a:avLst/>
          </a:prstGeom>
        </p:spPr>
      </p:pic>
      <p:sp>
        <p:nvSpPr>
          <p:cNvPr id="10" name="TextBox 10"/>
          <p:cNvSpPr txBox="1"/>
          <p:nvPr>
            <p:custDataLst>
              <p:tags r:id="rId8"/>
            </p:custDataLst>
          </p:nvPr>
        </p:nvSpPr>
        <p:spPr>
          <a:xfrm>
            <a:off x="1297192" y="1308287"/>
            <a:ext cx="4348638"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Quick pass capacity</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1" name="TextBox 11"/>
          <p:cNvSpPr txBox="1"/>
          <p:nvPr>
            <p:custDataLst>
              <p:tags r:id="rId9"/>
            </p:custDataLst>
          </p:nvPr>
        </p:nvSpPr>
        <p:spPr>
          <a:xfrm>
            <a:off x="1297192" y="4762018"/>
            <a:ext cx="4414526" cy="624840"/>
          </a:xfrm>
          <a:prstGeom prst="rect">
            <a:avLst/>
          </a:prstGeom>
        </p:spPr>
        <p:txBody>
          <a:bodyPr vert="horz" wrap="square" lIns="123825" tIns="123825" rIns="57150" bIns="123825" rtlCol="0" anchor="t" anchorCtr="0">
            <a:noAutofit/>
          </a:bodyPr>
          <a:lstStyle/>
          <a:p>
            <a:pPr>
              <a:lnSpc>
                <a:spcPct val="120000"/>
              </a:lnSpc>
              <a:spcBef>
                <a:spcPts val="450"/>
              </a:spcBef>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System redundancy design</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2" name="TextBox 12"/>
          <p:cNvSpPr txBox="1"/>
          <p:nvPr>
            <p:custDataLst>
              <p:tags r:id="rId10"/>
            </p:custDataLst>
          </p:nvPr>
        </p:nvSpPr>
        <p:spPr>
          <a:xfrm>
            <a:off x="1297192" y="3025846"/>
            <a:ext cx="4348638" cy="605790"/>
          </a:xfrm>
          <a:prstGeom prst="rect">
            <a:avLst/>
          </a:prstGeom>
        </p:spPr>
        <p:txBody>
          <a:bodyPr vert="horz" wrap="square" lIns="123825" tIns="123825" rIns="57150" bIns="123825" rtlCol="0" anchor="t" anchorCtr="0">
            <a:noAutofit/>
          </a:bodyPr>
          <a:lstStyle/>
          <a:p>
            <a:pPr>
              <a:lnSpc>
                <a:spcPct val="120000"/>
              </a:lnSpc>
              <a:spcBef>
                <a:spcPts val="450"/>
              </a:spcBef>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High identification accuracy</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3" name="TextBox 13"/>
          <p:cNvSpPr txBox="1"/>
          <p:nvPr>
            <p:custDataLst>
              <p:tags r:id="rId11"/>
            </p:custDataLst>
          </p:nvPr>
        </p:nvSpPr>
        <p:spPr>
          <a:xfrm>
            <a:off x="1297192" y="1815305"/>
            <a:ext cx="6136741" cy="1203960"/>
          </a:xfrm>
          <a:prstGeom prst="rect">
            <a:avLst/>
          </a:prstGeom>
        </p:spPr>
        <p:txBody>
          <a:bodyPr vert="horz" wrap="square" lIns="123825" tIns="0" rIns="57150" bIns="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The ETC system uses microwave communication technology, so the vehicle does not need to stop when passing through the toll station, and the speed can reach 40-60 km/h, greatly improving traffic efficiency.</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4" name="TextBox 14"/>
          <p:cNvSpPr txBox="1"/>
          <p:nvPr>
            <p:custDataLst>
              <p:tags r:id="rId12"/>
            </p:custDataLst>
          </p:nvPr>
        </p:nvSpPr>
        <p:spPr>
          <a:xfrm>
            <a:off x="1297192" y="3554425"/>
            <a:ext cx="6124470" cy="1152525"/>
          </a:xfrm>
          <a:prstGeom prst="rect">
            <a:avLst/>
          </a:prstGeom>
        </p:spPr>
        <p:txBody>
          <a:bodyPr vert="horz" wrap="square" lIns="123825" tIns="0" rIns="57150" bIns="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Through the accurate communication between the on-board unit (OBU) and the roadside unit (RSU), the identification accuracy is more than 99.5%, ensuring the reliability of the charging process.</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5" name="TextBox 15"/>
          <p:cNvSpPr txBox="1"/>
          <p:nvPr>
            <p:custDataLst>
              <p:tags r:id="rId13"/>
            </p:custDataLst>
          </p:nvPr>
        </p:nvSpPr>
        <p:spPr>
          <a:xfrm>
            <a:off x="1297192" y="5293419"/>
            <a:ext cx="6112200" cy="1152525"/>
          </a:xfrm>
          <a:prstGeom prst="rect">
            <a:avLst/>
          </a:prstGeom>
        </p:spPr>
        <p:txBody>
          <a:bodyPr vert="horz" wrap="square" lIns="123825" tIns="0" rIns="57150" bIns="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The system adopts the technical means of double machine hot backup and data synchronization to ensure stable operation in case of hardware failure or network abnormality and guarantee the continuity of charging service.</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chemeClr val="accent1">
              <a:alpha val="16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3" name="TextBox 3"/>
          <p:cNvSpPr txBox="1"/>
          <p:nvPr/>
        </p:nvSpPr>
        <p:spPr>
          <a:xfrm>
            <a:off x="3829056" y="2526030"/>
            <a:ext cx="7644490" cy="1805940"/>
          </a:xfrm>
          <a:prstGeom prst="rect">
            <a:avLst/>
          </a:prstGeom>
        </p:spPr>
        <p:txBody>
          <a:bodyPr vert="horz" wrap="square" lIns="91440" tIns="45720" rIns="91440" bIns="45720" rtlCol="0" anchor="t" anchorCtr="0">
            <a:normAutofit/>
          </a:bodyPr>
          <a:lstStyle/>
          <a:p>
            <a:pPr>
              <a:lnSpc>
                <a:spcPct val="120000"/>
              </a:lnSpc>
              <a:spcBef>
                <a:spcPts val="375"/>
              </a:spcBef>
            </a:pPr>
            <a:r>
              <a:rPr lang="en-US" sz="40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ETC System Overview</a:t>
            </a:r>
            <a:endParaRPr lang="en-US" sz="40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Freeform 4"/>
          <p:cNvSpPr/>
          <p:nvPr/>
        </p:nvSpPr>
        <p:spPr>
          <a:xfrm flipH="1">
            <a:off x="-870968"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chemeClr val="accent1">
              <a:alpha val="100000"/>
            </a:schemeClr>
          </a:solidFill>
        </p:spPr>
      </p:sp>
      <p:sp>
        <p:nvSpPr>
          <p:cNvPr id="5" name="AutoShape 5"/>
          <p:cNvSpPr/>
          <p:nvPr/>
        </p:nvSpPr>
        <p:spPr>
          <a:xfrm>
            <a:off x="727802" y="2106128"/>
            <a:ext cx="2634720" cy="2645743"/>
          </a:xfrm>
          <a:prstGeom prst="ellipse">
            <a:avLst/>
          </a:prstGeom>
          <a:solidFill>
            <a:schemeClr val="accent1">
              <a:alpha val="100000"/>
              <a:lumMod val="75000"/>
            </a:schemeClr>
          </a:solidFill>
        </p:spPr>
      </p:sp>
      <p:sp>
        <p:nvSpPr>
          <p:cNvPr id="6" name="TextBox 6"/>
          <p:cNvSpPr txBox="1"/>
          <p:nvPr/>
        </p:nvSpPr>
        <p:spPr>
          <a:xfrm>
            <a:off x="488782" y="2859522"/>
            <a:ext cx="3112760" cy="1138956"/>
          </a:xfrm>
          <a:prstGeom prst="rect">
            <a:avLst/>
          </a:prstGeom>
        </p:spPr>
        <p:txBody>
          <a:bodyPr vert="horz" wrap="square" lIns="66008" tIns="33052" rIns="66008" bIns="33052" rtlCol="0" anchor="ctr" anchorCtr="0">
            <a:noAutofit/>
          </a:bodyPr>
          <a:lstStyle/>
          <a:p>
            <a:pPr algn="ctr">
              <a:lnSpc>
                <a:spcPct val="80000"/>
              </a:lnSpc>
            </a:pPr>
            <a:r>
              <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rPr>
              <a:t>01</a:t>
            </a:r>
            <a:endPar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34328" r="34328"/>
          <a:stretch>
            <a:fillRect/>
          </a:stretch>
        </p:blipFill>
        <p:spPr>
          <a:xfrm>
            <a:off x="7429610" y="1611840"/>
            <a:ext cx="1905000" cy="4050949"/>
          </a:xfrm>
          <a:prstGeom prst="rect">
            <a:avLst/>
          </a:prstGeom>
        </p:spPr>
      </p:pic>
      <p:sp>
        <p:nvSpPr>
          <p:cNvPr id="3" name="TextBox 3"/>
          <p:cNvSpPr txBox="1"/>
          <p:nvPr/>
        </p:nvSpPr>
        <p:spPr>
          <a:xfrm>
            <a:off x="568048" y="2170513"/>
            <a:ext cx="6288387" cy="898324"/>
          </a:xfrm>
          <a:prstGeom prst="rect">
            <a:avLst/>
          </a:prstGeom>
        </p:spPr>
        <p:txBody>
          <a:bodyPr vert="horz" wrap="square" lIns="114300" tIns="57150" rIns="114300" bIns="5715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Advanced encryption standard (AES) and digital signature technology are adopted to ensure that transaction data is not stolen or tampered with during transmission and storage.</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4" name="TextBox 4"/>
          <p:cNvSpPr txBox="1"/>
          <p:nvPr/>
        </p:nvSpPr>
        <p:spPr>
          <a:xfrm>
            <a:off x="568325" y="1702435"/>
            <a:ext cx="5143500" cy="450215"/>
          </a:xfrm>
          <a:prstGeom prst="rect">
            <a:avLst/>
          </a:prstGeom>
        </p:spPr>
        <p:txBody>
          <a:bodyPr vert="horz" wrap="square" lIns="114300" tIns="57150" rIns="114300" bIns="57150" rtlCol="0" anchor="b" anchorCtr="0">
            <a:noAutofit/>
          </a:bodyPr>
          <a:lstStyle/>
          <a:p>
            <a:pPr>
              <a:lnSpc>
                <a:spcPct val="77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Data encryption and tamper-resisitant</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5" name="TextBox 5"/>
          <p:cNvSpPr txBox="1"/>
          <p:nvPr>
            <p:custDataLst>
              <p:tags r:id="rId2"/>
            </p:custDataLst>
          </p:nvPr>
        </p:nvSpPr>
        <p:spPr>
          <a:xfrm>
            <a:off x="568048" y="3785618"/>
            <a:ext cx="6288387" cy="884543"/>
          </a:xfrm>
          <a:prstGeom prst="rect">
            <a:avLst/>
          </a:prstGeom>
        </p:spPr>
        <p:txBody>
          <a:bodyPr vert="horz" wrap="square" lIns="114300" tIns="57150" rIns="114300" bIns="5715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Through the distributed server architecture and real-time data synchronization, single point failure is avoided and the system continues to operate under extreme conditions.</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6" name="TextBox 6"/>
          <p:cNvSpPr txBox="1"/>
          <p:nvPr>
            <p:custDataLst>
              <p:tags r:id="rId3"/>
            </p:custDataLst>
          </p:nvPr>
        </p:nvSpPr>
        <p:spPr>
          <a:xfrm>
            <a:off x="568325" y="3368040"/>
            <a:ext cx="5528310" cy="436245"/>
          </a:xfrm>
          <a:prstGeom prst="rect">
            <a:avLst/>
          </a:prstGeom>
        </p:spPr>
        <p:txBody>
          <a:bodyPr vert="horz" wrap="square" lIns="114300" tIns="57150" rIns="114300" bIns="57150" rtlCol="0" anchor="b" anchorCtr="0">
            <a:noAutofit/>
          </a:bodyPr>
          <a:lstStyle/>
          <a:p>
            <a:pPr>
              <a:lnSpc>
                <a:spcPct val="77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Redundant backup and fault tolerance mechanisms</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custDataLst>
              <p:tags r:id="rId4"/>
            </p:custDataLst>
          </p:nvPr>
        </p:nvSpPr>
        <p:spPr>
          <a:xfrm>
            <a:off x="568048" y="5459662"/>
            <a:ext cx="6288387" cy="898324"/>
          </a:xfrm>
          <a:prstGeom prst="rect">
            <a:avLst/>
          </a:prstGeom>
        </p:spPr>
        <p:txBody>
          <a:bodyPr vert="horz" wrap="square" lIns="114300" tIns="57150" rIns="114300" bIns="5715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The bidirectional authentication of the OBU (vehicle unit) and RSU (road side unit) is combined to prevent the use of forged equipment or illegal vehicles to take advantage of ETC channels.</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custDataLst>
              <p:tags r:id="rId5"/>
            </p:custDataLst>
          </p:nvPr>
        </p:nvSpPr>
        <p:spPr>
          <a:xfrm>
            <a:off x="610235" y="5019675"/>
            <a:ext cx="6535420" cy="422275"/>
          </a:xfrm>
          <a:prstGeom prst="rect">
            <a:avLst/>
          </a:prstGeom>
        </p:spPr>
        <p:txBody>
          <a:bodyPr vert="horz" wrap="square" lIns="114300" tIns="57150" rIns="114300" bIns="57150" rtlCol="0" anchor="b" anchorCtr="0">
            <a:noAutofit/>
          </a:bodyPr>
          <a:lstStyle/>
          <a:p>
            <a:pPr>
              <a:lnSpc>
                <a:spcPct val="77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Identity authentication and anti-counterfeiting technology</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Safety and reliability</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AutoShape 10"/>
          <p:cNvSpPr/>
          <p:nvPr/>
        </p:nvSpPr>
        <p:spPr>
          <a:xfrm>
            <a:off x="7429610" y="5662789"/>
            <a:ext cx="1905000" cy="1195211"/>
          </a:xfrm>
          <a:prstGeom prst="rect">
            <a:avLst/>
          </a:prstGeom>
          <a:solidFill>
            <a:schemeClr val="accent1">
              <a:alpha val="17000"/>
            </a:schemeClr>
          </a:solidFill>
        </p:spPr>
      </p:sp>
      <p:sp>
        <p:nvSpPr>
          <p:cNvPr id="11" name="AutoShape 11"/>
          <p:cNvSpPr/>
          <p:nvPr/>
        </p:nvSpPr>
        <p:spPr>
          <a:xfrm>
            <a:off x="9675697" y="0"/>
            <a:ext cx="1905000" cy="2353933"/>
          </a:xfrm>
          <a:prstGeom prst="rect">
            <a:avLst/>
          </a:prstGeom>
          <a:solidFill>
            <a:schemeClr val="accent1">
              <a:alpha val="17000"/>
            </a:schemeClr>
          </a:solidFill>
        </p:spPr>
      </p:sp>
      <p:pic>
        <p:nvPicPr>
          <p:cNvPr id="12" name="Picture 12"/>
          <p:cNvPicPr>
            <a:picLocks noChangeAspect="1"/>
          </p:cNvPicPr>
          <p:nvPr/>
        </p:nvPicPr>
        <p:blipFill>
          <a:blip r:embed="rId6"/>
          <a:srcRect l="34328" r="34328"/>
          <a:stretch>
            <a:fillRect/>
          </a:stretch>
        </p:blipFill>
        <p:spPr>
          <a:xfrm>
            <a:off x="9675697" y="2353933"/>
            <a:ext cx="1905000" cy="405094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Environmental adaptability issues</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pic>
        <p:nvPicPr>
          <p:cNvPr id="3" name="Picture 3"/>
          <p:cNvPicPr>
            <a:picLocks noChangeAspect="1"/>
          </p:cNvPicPr>
          <p:nvPr/>
        </p:nvPicPr>
        <p:blipFill>
          <a:blip r:embed="rId1"/>
          <a:srcRect t="2408" b="2408"/>
          <a:stretch>
            <a:fillRect/>
          </a:stretch>
        </p:blipFill>
        <p:spPr>
          <a:xfrm>
            <a:off x="7991940" y="1518027"/>
            <a:ext cx="3605507" cy="2289021"/>
          </a:xfrm>
          <a:prstGeom prst="rect">
            <a:avLst/>
          </a:prstGeom>
        </p:spPr>
      </p:pic>
      <p:pic>
        <p:nvPicPr>
          <p:cNvPr id="4" name="Picture 4"/>
          <p:cNvPicPr>
            <a:picLocks noChangeAspect="1"/>
          </p:cNvPicPr>
          <p:nvPr/>
        </p:nvPicPr>
        <p:blipFill>
          <a:blip r:embed="rId2"/>
          <a:srcRect t="2385" b="2385"/>
          <a:stretch>
            <a:fillRect/>
          </a:stretch>
        </p:blipFill>
        <p:spPr>
          <a:xfrm>
            <a:off x="7991940" y="3957279"/>
            <a:ext cx="3605507" cy="2289021"/>
          </a:xfrm>
          <a:prstGeom prst="rect">
            <a:avLst/>
          </a:prstGeom>
        </p:spPr>
      </p:pic>
      <p:pic>
        <p:nvPicPr>
          <p:cNvPr id="5" name="Picture 5"/>
          <p:cNvPicPr>
            <a:picLocks noChangeAspect="1"/>
          </p:cNvPicPr>
          <p:nvPr/>
        </p:nvPicPr>
        <p:blipFill>
          <a:blip r:embed="rId3"/>
          <a:srcRect l="7042" r="7042"/>
          <a:stretch>
            <a:fillRect/>
          </a:stretch>
        </p:blipFill>
        <p:spPr>
          <a:xfrm>
            <a:off x="638095" y="3957279"/>
            <a:ext cx="3496249" cy="2289021"/>
          </a:xfrm>
          <a:prstGeom prst="rect">
            <a:avLst/>
          </a:prstGeom>
        </p:spPr>
      </p:pic>
      <p:sp>
        <p:nvSpPr>
          <p:cNvPr id="6" name="AutoShape 6"/>
          <p:cNvSpPr/>
          <p:nvPr/>
        </p:nvSpPr>
        <p:spPr>
          <a:xfrm>
            <a:off x="638095" y="1518027"/>
            <a:ext cx="3496249" cy="2289021"/>
          </a:xfrm>
          <a:prstGeom prst="rect">
            <a:avLst/>
          </a:prstGeom>
          <a:noFill/>
          <a:ln w="12668">
            <a:solidFill>
              <a:schemeClr val="accent1">
                <a:alpha val="100000"/>
              </a:schemeClr>
            </a:solidFill>
            <a:prstDash val="solid"/>
          </a:ln>
        </p:spPr>
        <p:txBody>
          <a:bodyPr vert="horz" wrap="square" rtlCol="0" anchor="ctr" anchorCtr="0">
            <a:noAutofit/>
          </a:bodyPr>
          <a:lstStyle/>
          <a:p>
            <a:pPr algn="ctr">
              <a:lnSpc>
                <a:spcPct val="100000"/>
              </a:lnSpc>
              <a:spcBef>
                <a:spcPts val="375"/>
              </a:spcBef>
              <a:defRPr/>
            </a:pPr>
            <a:endParaRPr lang="en-US" sz="1100"/>
          </a:p>
        </p:txBody>
      </p:sp>
      <p:sp>
        <p:nvSpPr>
          <p:cNvPr id="7" name="AutoShape 7"/>
          <p:cNvSpPr/>
          <p:nvPr/>
        </p:nvSpPr>
        <p:spPr>
          <a:xfrm>
            <a:off x="625301" y="1689543"/>
            <a:ext cx="3083593" cy="493623"/>
          </a:xfrm>
          <a:prstGeom prst="rect">
            <a:avLst/>
          </a:prstGeom>
          <a:solidFill>
            <a:schemeClr val="accent1">
              <a:alpha val="100000"/>
            </a:schemeClr>
          </a:solidFill>
        </p:spPr>
      </p:sp>
      <p:sp>
        <p:nvSpPr>
          <p:cNvPr id="8" name="TextBox 8"/>
          <p:cNvSpPr txBox="1"/>
          <p:nvPr/>
        </p:nvSpPr>
        <p:spPr>
          <a:xfrm>
            <a:off x="839326" y="1723147"/>
            <a:ext cx="2596996" cy="397304"/>
          </a:xfrm>
          <a:prstGeom prst="rect">
            <a:avLst/>
          </a:prstGeom>
          <a:noFill/>
        </p:spPr>
        <p:txBody>
          <a:bodyPr vert="horz" wrap="square" lIns="0" tIns="0" rIns="0" bIns="0" rtlCol="0" anchor="ctr" anchorCtr="0">
            <a:noAutofit/>
          </a:bodyPr>
          <a:lstStyle/>
          <a:p>
            <a:pPr algn="l">
              <a:lnSpc>
                <a:spcPct val="12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Impact of extreme weather</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nvSpPr>
        <p:spPr>
          <a:xfrm>
            <a:off x="839326" y="2347530"/>
            <a:ext cx="3143676" cy="1342172"/>
          </a:xfrm>
          <a:prstGeom prst="rect">
            <a:avLst/>
          </a:prstGeom>
        </p:spPr>
        <p:txBody>
          <a:bodyPr vert="horz" wrap="square" lIns="0" tIns="0" rIns="0" bIns="0" rtlCol="0" anchor="t" anchorCtr="0">
            <a:noAutofit/>
          </a:bodyPr>
          <a:lstStyle/>
          <a:p>
            <a:pPr algn="l">
              <a:lnSpc>
                <a:spcPct val="150000"/>
              </a:lnSpc>
              <a:spcBef>
                <a:spcPts val="375"/>
              </a:spcBef>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system needs to maintain stable recognition rate in bad weather such as rain, snow and haze, and anti-interference algorithm and high sensitivity sensor should be used.</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AutoShape 10"/>
          <p:cNvSpPr/>
          <p:nvPr/>
        </p:nvSpPr>
        <p:spPr>
          <a:xfrm>
            <a:off x="4311405" y="1518027"/>
            <a:ext cx="3496249" cy="2289021"/>
          </a:xfrm>
          <a:prstGeom prst="rect">
            <a:avLst/>
          </a:prstGeom>
          <a:grpFill/>
          <a:ln w="19050">
            <a:solidFill>
              <a:schemeClr val="accent1">
                <a:alpha val="100000"/>
              </a:schemeClr>
            </a:solidFill>
            <a:prstDash val="solid"/>
          </a:ln>
        </p:spPr>
      </p:sp>
      <p:sp>
        <p:nvSpPr>
          <p:cNvPr id="11" name="AutoShape 11"/>
          <p:cNvSpPr/>
          <p:nvPr/>
        </p:nvSpPr>
        <p:spPr>
          <a:xfrm>
            <a:off x="5549481" y="1689543"/>
            <a:ext cx="1619808" cy="493623"/>
          </a:xfrm>
          <a:prstGeom prst="rect">
            <a:avLst/>
          </a:prstGeom>
          <a:grpFill/>
        </p:spPr>
      </p:sp>
      <p:sp>
        <p:nvSpPr>
          <p:cNvPr id="12" name="TextBox 12"/>
          <p:cNvSpPr txBox="1"/>
          <p:nvPr/>
        </p:nvSpPr>
        <p:spPr>
          <a:xfrm>
            <a:off x="4311405" y="1689543"/>
            <a:ext cx="3077676" cy="493623"/>
          </a:xfrm>
          <a:prstGeom prst="rect">
            <a:avLst/>
          </a:prstGeom>
          <a:solidFill>
            <a:schemeClr val="accent1">
              <a:alpha val="100000"/>
            </a:schemeClr>
          </a:solidFill>
        </p:spPr>
        <p:txBody>
          <a:bodyPr vert="horz" wrap="square" lIns="0" tIns="0" rIns="0" bIns="0" rtlCol="0" anchor="ctr" anchorCtr="0">
            <a:noAutofit/>
          </a:bodyPr>
          <a:lstStyle/>
          <a:p>
            <a:pPr>
              <a:lnSpc>
                <a:spcPct val="100000"/>
              </a:lnSpc>
              <a:spcBef>
                <a:spcPts val="375"/>
              </a:spcBef>
            </a:pPr>
          </a:p>
        </p:txBody>
      </p:sp>
      <p:sp>
        <p:nvSpPr>
          <p:cNvPr id="13" name="AutoShape 13"/>
          <p:cNvSpPr/>
          <p:nvPr/>
        </p:nvSpPr>
        <p:spPr>
          <a:xfrm>
            <a:off x="4311405" y="3957279"/>
            <a:ext cx="3496249" cy="2289021"/>
          </a:xfrm>
          <a:prstGeom prst="rect">
            <a:avLst/>
          </a:prstGeom>
          <a:noFill/>
          <a:ln w="12668">
            <a:solidFill>
              <a:schemeClr val="accent1">
                <a:alpha val="100000"/>
              </a:schemeClr>
            </a:solidFill>
            <a:prstDash val="solid"/>
          </a:ln>
        </p:spPr>
        <p:txBody>
          <a:bodyPr vert="horz" wrap="square" rtlCol="0" anchor="ctr" anchorCtr="0">
            <a:noAutofit/>
          </a:bodyPr>
          <a:lstStyle/>
          <a:p>
            <a:pPr algn="ctr">
              <a:lnSpc>
                <a:spcPct val="100000"/>
              </a:lnSpc>
              <a:spcBef>
                <a:spcPts val="375"/>
              </a:spcBef>
              <a:defRPr/>
            </a:pPr>
            <a:endParaRPr lang="en-US" sz="1100"/>
          </a:p>
        </p:txBody>
      </p:sp>
      <p:sp>
        <p:nvSpPr>
          <p:cNvPr id="14" name="AutoShape 14"/>
          <p:cNvSpPr/>
          <p:nvPr/>
        </p:nvSpPr>
        <p:spPr>
          <a:xfrm>
            <a:off x="4298610" y="4128795"/>
            <a:ext cx="3017058" cy="493623"/>
          </a:xfrm>
          <a:prstGeom prst="rect">
            <a:avLst/>
          </a:prstGeom>
          <a:solidFill>
            <a:schemeClr val="accent1">
              <a:alpha val="100000"/>
            </a:schemeClr>
          </a:solidFill>
        </p:spPr>
      </p:sp>
      <p:sp>
        <p:nvSpPr>
          <p:cNvPr id="15" name="TextBox 15"/>
          <p:cNvSpPr txBox="1"/>
          <p:nvPr/>
        </p:nvSpPr>
        <p:spPr>
          <a:xfrm>
            <a:off x="4298950" y="4177030"/>
            <a:ext cx="3016250" cy="397510"/>
          </a:xfrm>
          <a:prstGeom prst="rect">
            <a:avLst/>
          </a:prstGeom>
          <a:noFill/>
        </p:spPr>
        <p:txBody>
          <a:bodyPr vert="horz" wrap="square" lIns="0" tIns="0" rIns="0" bIns="0" rtlCol="0" anchor="ctr" anchorCtr="0">
            <a:noAutofit/>
          </a:bodyPr>
          <a:lstStyle/>
          <a:p>
            <a:pPr algn="ctr">
              <a:lnSpc>
                <a:spcPct val="120000"/>
              </a:lnSpc>
            </a:pPr>
            <a:r>
              <a:rPr lang="en-US" sz="1400" b="1">
                <a:solidFill>
                  <a:srgbClr val="FFFFFF">
                    <a:alpha val="100000"/>
                  </a:srgbClr>
                </a:solidFill>
                <a:latin typeface="Noto Sans SC" panose="020B0200000000000000" charset="-122"/>
                <a:ea typeface="Noto Sans SC" panose="020B0200000000000000" charset="-122"/>
                <a:cs typeface="Noto Sans SC" panose="020B0200000000000000" charset="-122"/>
              </a:rPr>
              <a:t>Electromagnetic interference protection</a:t>
            </a:r>
            <a:endParaRPr lang="en-US" sz="14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6" name="TextBox 16"/>
          <p:cNvSpPr txBox="1"/>
          <p:nvPr/>
        </p:nvSpPr>
        <p:spPr>
          <a:xfrm>
            <a:off x="4512635" y="4786783"/>
            <a:ext cx="3143676" cy="1355479"/>
          </a:xfrm>
          <a:prstGeom prst="rect">
            <a:avLst/>
          </a:prstGeom>
        </p:spPr>
        <p:txBody>
          <a:bodyPr vert="horz" wrap="square" lIns="0" tIns="0" rIns="0" bIns="0" rtlCol="0" anchor="t" anchorCtr="0">
            <a:noAutofit/>
          </a:bodyPr>
          <a:lstStyle/>
          <a:p>
            <a:pPr algn="l">
              <a:lnSpc>
                <a:spcPct val="150000"/>
              </a:lnSpc>
              <a:spcBef>
                <a:spcPts val="375"/>
              </a:spcBef>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high-voltage equipment or wireless equipment around the toll station may interfere with signal transmission, so the shielding design and frequency band selection of the RF module should be optimized.</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7" name="TextBox 17"/>
          <p:cNvSpPr txBox="1"/>
          <p:nvPr/>
        </p:nvSpPr>
        <p:spPr>
          <a:xfrm>
            <a:off x="4487691" y="2296401"/>
            <a:ext cx="3143676" cy="1393300"/>
          </a:xfrm>
          <a:prstGeom prst="rect">
            <a:avLst/>
          </a:prstGeom>
        </p:spPr>
        <p:txBody>
          <a:bodyPr vert="horz" wrap="square" lIns="0" tIns="0" rIns="0" bIns="0" rtlCol="0" anchor="t" anchorCtr="0">
            <a:noAutofit/>
          </a:bodyPr>
          <a:lstStyle/>
          <a:p>
            <a:pPr algn="l">
              <a:lnSpc>
                <a:spcPct val="150000"/>
              </a:lnSpc>
              <a:spcBef>
                <a:spcPts val="375"/>
              </a:spcBef>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For different lanes (such as ETC dedicated lane and mixed lane), the communication protocol should be dynamically adjusted to avoid signal conflict or missed reading.</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8" name="TextBox 18"/>
          <p:cNvSpPr txBox="1"/>
          <p:nvPr/>
        </p:nvSpPr>
        <p:spPr>
          <a:xfrm>
            <a:off x="4487545" y="1723390"/>
            <a:ext cx="3060065" cy="397510"/>
          </a:xfrm>
          <a:prstGeom prst="rect">
            <a:avLst/>
          </a:prstGeom>
          <a:noFill/>
        </p:spPr>
        <p:txBody>
          <a:bodyPr vert="horz" wrap="square" lIns="0" tIns="0" rIns="0" bIns="0" rtlCol="0" anchor="ctr" anchorCtr="0">
            <a:noAutofit/>
          </a:bodyPr>
          <a:lstStyle/>
          <a:p>
            <a:pPr algn="l">
              <a:lnSpc>
                <a:spcPct val="12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Multi-vehicle mixed scenarios</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chemeClr val="accent1">
              <a:alpha val="16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3" name="TextBox 3"/>
          <p:cNvSpPr txBox="1"/>
          <p:nvPr/>
        </p:nvSpPr>
        <p:spPr>
          <a:xfrm>
            <a:off x="3394075" y="2526030"/>
            <a:ext cx="8510905" cy="1805940"/>
          </a:xfrm>
          <a:prstGeom prst="rect">
            <a:avLst/>
          </a:prstGeom>
        </p:spPr>
        <p:txBody>
          <a:bodyPr vert="horz" wrap="square" lIns="91440" tIns="45720" rIns="91440" bIns="45720" rtlCol="0" anchor="t" anchorCtr="0">
            <a:normAutofit/>
          </a:bodyPr>
          <a:lstStyle/>
          <a:p>
            <a:pPr algn="ctr">
              <a:lnSpc>
                <a:spcPct val="120000"/>
              </a:lnSpc>
              <a:spcBef>
                <a:spcPts val="375"/>
              </a:spcBef>
            </a:pPr>
            <a:r>
              <a:rPr lang="en-US" sz="3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Application Cases and Development Trends</a:t>
            </a:r>
            <a:endParaRPr lang="en-US" sz="3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Freeform 4"/>
          <p:cNvSpPr/>
          <p:nvPr/>
        </p:nvSpPr>
        <p:spPr>
          <a:xfrm flipH="1">
            <a:off x="-870968"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chemeClr val="accent1">
              <a:alpha val="100000"/>
            </a:schemeClr>
          </a:solidFill>
        </p:spPr>
      </p:sp>
      <p:sp>
        <p:nvSpPr>
          <p:cNvPr id="5" name="AutoShape 5"/>
          <p:cNvSpPr/>
          <p:nvPr/>
        </p:nvSpPr>
        <p:spPr>
          <a:xfrm>
            <a:off x="727802" y="2106128"/>
            <a:ext cx="2634720" cy="2645743"/>
          </a:xfrm>
          <a:prstGeom prst="ellipse">
            <a:avLst/>
          </a:prstGeom>
          <a:solidFill>
            <a:schemeClr val="accent1">
              <a:alpha val="100000"/>
              <a:lumMod val="75000"/>
            </a:schemeClr>
          </a:solidFill>
        </p:spPr>
      </p:sp>
      <p:sp>
        <p:nvSpPr>
          <p:cNvPr id="6" name="TextBox 6"/>
          <p:cNvSpPr txBox="1"/>
          <p:nvPr/>
        </p:nvSpPr>
        <p:spPr>
          <a:xfrm>
            <a:off x="488782" y="2859522"/>
            <a:ext cx="3112760" cy="1138956"/>
          </a:xfrm>
          <a:prstGeom prst="rect">
            <a:avLst/>
          </a:prstGeom>
        </p:spPr>
        <p:txBody>
          <a:bodyPr vert="horz" wrap="square" lIns="66008" tIns="33052" rIns="66008" bIns="33052" rtlCol="0" anchor="ctr" anchorCtr="0">
            <a:noAutofit/>
          </a:bodyPr>
          <a:lstStyle/>
          <a:p>
            <a:pPr algn="ctr">
              <a:lnSpc>
                <a:spcPct val="80000"/>
              </a:lnSpc>
            </a:pPr>
            <a:r>
              <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rPr>
              <a:t>06</a:t>
            </a:r>
            <a:endPar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59307" y="2302743"/>
            <a:ext cx="3986213" cy="4168775"/>
          </a:xfrm>
          <a:custGeom>
            <a:avLst/>
            <a:gdLst/>
            <a:ahLst/>
            <a:cxnLst/>
            <a:rect l="l" t="t" r="r" b="b"/>
            <a:pathLst>
              <a:path w="1252" h="1304">
                <a:moveTo>
                  <a:pt x="435" y="647"/>
                </a:moveTo>
                <a:cubicBezTo>
                  <a:pt x="429" y="657"/>
                  <a:pt x="418" y="663"/>
                  <a:pt x="406" y="663"/>
                </a:cubicBezTo>
                <a:cubicBezTo>
                  <a:pt x="175" y="663"/>
                  <a:pt x="175" y="663"/>
                  <a:pt x="175" y="663"/>
                </a:cubicBezTo>
                <a:cubicBezTo>
                  <a:pt x="163" y="663"/>
                  <a:pt x="152" y="657"/>
                  <a:pt x="146" y="647"/>
                </a:cubicBezTo>
                <a:cubicBezTo>
                  <a:pt x="64" y="505"/>
                  <a:pt x="64" y="505"/>
                  <a:pt x="64" y="505"/>
                </a:cubicBezTo>
                <a:cubicBezTo>
                  <a:pt x="51" y="483"/>
                  <a:pt x="19" y="483"/>
                  <a:pt x="6" y="505"/>
                </a:cubicBezTo>
                <a:cubicBezTo>
                  <a:pt x="6" y="505"/>
                  <a:pt x="6" y="505"/>
                  <a:pt x="6" y="505"/>
                </a:cubicBezTo>
                <a:cubicBezTo>
                  <a:pt x="0" y="516"/>
                  <a:pt x="0" y="528"/>
                  <a:pt x="6" y="539"/>
                </a:cubicBezTo>
                <a:cubicBezTo>
                  <a:pt x="107" y="714"/>
                  <a:pt x="107" y="714"/>
                  <a:pt x="107" y="714"/>
                </a:cubicBezTo>
                <a:cubicBezTo>
                  <a:pt x="113" y="724"/>
                  <a:pt x="124" y="731"/>
                  <a:pt x="136" y="731"/>
                </a:cubicBezTo>
                <a:cubicBezTo>
                  <a:pt x="445" y="731"/>
                  <a:pt x="445" y="731"/>
                  <a:pt x="445" y="731"/>
                </a:cubicBezTo>
                <a:cubicBezTo>
                  <a:pt x="457" y="731"/>
                  <a:pt x="468" y="724"/>
                  <a:pt x="474" y="714"/>
                </a:cubicBezTo>
                <a:cubicBezTo>
                  <a:pt x="664" y="384"/>
                  <a:pt x="614" y="471"/>
                  <a:pt x="763" y="213"/>
                </a:cubicBezTo>
                <a:cubicBezTo>
                  <a:pt x="769" y="202"/>
                  <a:pt x="780" y="196"/>
                  <a:pt x="792" y="196"/>
                </a:cubicBezTo>
                <a:cubicBezTo>
                  <a:pt x="1023" y="196"/>
                  <a:pt x="1023" y="196"/>
                  <a:pt x="1023" y="196"/>
                </a:cubicBezTo>
                <a:cubicBezTo>
                  <a:pt x="1035" y="196"/>
                  <a:pt x="1046" y="202"/>
                  <a:pt x="1052" y="213"/>
                </a:cubicBezTo>
                <a:cubicBezTo>
                  <a:pt x="1168" y="413"/>
                  <a:pt x="1168" y="413"/>
                  <a:pt x="1168" y="413"/>
                </a:cubicBezTo>
                <a:cubicBezTo>
                  <a:pt x="1174" y="423"/>
                  <a:pt x="1174" y="436"/>
                  <a:pt x="1168" y="446"/>
                </a:cubicBezTo>
                <a:cubicBezTo>
                  <a:pt x="1052" y="647"/>
                  <a:pt x="1052" y="647"/>
                  <a:pt x="1052" y="647"/>
                </a:cubicBezTo>
                <a:cubicBezTo>
                  <a:pt x="1046" y="657"/>
                  <a:pt x="1035" y="663"/>
                  <a:pt x="1023" y="663"/>
                </a:cubicBezTo>
                <a:cubicBezTo>
                  <a:pt x="792" y="663"/>
                  <a:pt x="792" y="663"/>
                  <a:pt x="792" y="663"/>
                </a:cubicBezTo>
                <a:cubicBezTo>
                  <a:pt x="780" y="663"/>
                  <a:pt x="769" y="657"/>
                  <a:pt x="763" y="647"/>
                </a:cubicBezTo>
                <a:cubicBezTo>
                  <a:pt x="682" y="506"/>
                  <a:pt x="682" y="506"/>
                  <a:pt x="682" y="506"/>
                </a:cubicBezTo>
                <a:cubicBezTo>
                  <a:pt x="669" y="483"/>
                  <a:pt x="636" y="483"/>
                  <a:pt x="623" y="506"/>
                </a:cubicBezTo>
                <a:cubicBezTo>
                  <a:pt x="623" y="506"/>
                  <a:pt x="623" y="506"/>
                  <a:pt x="623" y="506"/>
                </a:cubicBezTo>
                <a:cubicBezTo>
                  <a:pt x="617" y="516"/>
                  <a:pt x="617" y="529"/>
                  <a:pt x="623" y="539"/>
                </a:cubicBezTo>
                <a:cubicBezTo>
                  <a:pt x="724" y="714"/>
                  <a:pt x="724" y="714"/>
                  <a:pt x="724" y="714"/>
                </a:cubicBezTo>
                <a:cubicBezTo>
                  <a:pt x="730" y="724"/>
                  <a:pt x="741" y="731"/>
                  <a:pt x="753" y="731"/>
                </a:cubicBezTo>
                <a:cubicBezTo>
                  <a:pt x="1062" y="731"/>
                  <a:pt x="1062" y="731"/>
                  <a:pt x="1062" y="731"/>
                </a:cubicBezTo>
                <a:cubicBezTo>
                  <a:pt x="1074" y="731"/>
                  <a:pt x="1085" y="724"/>
                  <a:pt x="1091" y="714"/>
                </a:cubicBezTo>
                <a:cubicBezTo>
                  <a:pt x="1246" y="446"/>
                  <a:pt x="1246" y="446"/>
                  <a:pt x="1246" y="446"/>
                </a:cubicBezTo>
                <a:cubicBezTo>
                  <a:pt x="1252" y="436"/>
                  <a:pt x="1252" y="423"/>
                  <a:pt x="1246" y="413"/>
                </a:cubicBezTo>
                <a:cubicBezTo>
                  <a:pt x="1091" y="145"/>
                  <a:pt x="1091" y="145"/>
                  <a:pt x="1091" y="145"/>
                </a:cubicBezTo>
                <a:cubicBezTo>
                  <a:pt x="1085" y="135"/>
                  <a:pt x="1074" y="129"/>
                  <a:pt x="1062" y="129"/>
                </a:cubicBezTo>
                <a:cubicBezTo>
                  <a:pt x="753" y="129"/>
                  <a:pt x="753" y="129"/>
                  <a:pt x="753" y="129"/>
                </a:cubicBezTo>
                <a:cubicBezTo>
                  <a:pt x="741" y="129"/>
                  <a:pt x="730" y="135"/>
                  <a:pt x="724" y="145"/>
                </a:cubicBezTo>
                <a:cubicBezTo>
                  <a:pt x="55" y="1304"/>
                  <a:pt x="808" y="0"/>
                  <a:pt x="435" y="647"/>
                </a:cubicBezTo>
              </a:path>
            </a:pathLst>
          </a:custGeom>
          <a:gradFill>
            <a:gsLst>
              <a:gs pos="0">
                <a:schemeClr val="accent1">
                  <a:alpha val="100000"/>
                </a:schemeClr>
              </a:gs>
              <a:gs pos="100000">
                <a:schemeClr val="accent6">
                  <a:alpha val="100000"/>
                </a:schemeClr>
              </a:gs>
            </a:gsLst>
            <a:lin ang="0"/>
          </a:gradFill>
        </p:spPr>
        <p:txBody>
          <a:bodyPr vert="horz" wrap="square" rtlCol="0" anchor="t" anchorCtr="0">
            <a:noAutofit/>
          </a:bodyPr>
          <a:lstStyle/>
          <a:p>
            <a:pPr algn="l">
              <a:lnSpc>
                <a:spcPct val="100000"/>
              </a:lnSpc>
              <a:defRPr/>
            </a:pPr>
            <a:endParaRPr lang="en-US" sz="1100"/>
          </a:p>
        </p:txBody>
      </p:sp>
      <p:sp>
        <p:nvSpPr>
          <p:cNvPr id="3" name="Freeform 3"/>
          <p:cNvSpPr/>
          <p:nvPr/>
        </p:nvSpPr>
        <p:spPr>
          <a:xfrm>
            <a:off x="2920943" y="2715492"/>
            <a:ext cx="3983038" cy="1924050"/>
          </a:xfrm>
          <a:custGeom>
            <a:avLst/>
            <a:gdLst/>
            <a:ahLst/>
            <a:cxnLst/>
            <a:rect l="l" t="t" r="r" b="b"/>
            <a:pathLst>
              <a:path w="1251" h="602">
                <a:moveTo>
                  <a:pt x="816" y="84"/>
                </a:moveTo>
                <a:cubicBezTo>
                  <a:pt x="822" y="73"/>
                  <a:pt x="833" y="67"/>
                  <a:pt x="845" y="67"/>
                </a:cubicBezTo>
                <a:cubicBezTo>
                  <a:pt x="1076" y="67"/>
                  <a:pt x="1076" y="67"/>
                  <a:pt x="1076" y="67"/>
                </a:cubicBezTo>
                <a:cubicBezTo>
                  <a:pt x="1088" y="67"/>
                  <a:pt x="1100" y="73"/>
                  <a:pt x="1106" y="84"/>
                </a:cubicBezTo>
                <a:cubicBezTo>
                  <a:pt x="1187" y="225"/>
                  <a:pt x="1187" y="225"/>
                  <a:pt x="1187" y="225"/>
                </a:cubicBezTo>
                <a:cubicBezTo>
                  <a:pt x="1200" y="247"/>
                  <a:pt x="1233" y="247"/>
                  <a:pt x="1245" y="225"/>
                </a:cubicBezTo>
                <a:cubicBezTo>
                  <a:pt x="1245" y="225"/>
                  <a:pt x="1245" y="225"/>
                  <a:pt x="1245" y="225"/>
                </a:cubicBezTo>
                <a:cubicBezTo>
                  <a:pt x="1251" y="215"/>
                  <a:pt x="1251" y="202"/>
                  <a:pt x="1245" y="191"/>
                </a:cubicBezTo>
                <a:cubicBezTo>
                  <a:pt x="1144" y="16"/>
                  <a:pt x="1144" y="16"/>
                  <a:pt x="1144" y="16"/>
                </a:cubicBezTo>
                <a:cubicBezTo>
                  <a:pt x="1138" y="6"/>
                  <a:pt x="1127" y="0"/>
                  <a:pt x="1115" y="0"/>
                </a:cubicBezTo>
                <a:cubicBezTo>
                  <a:pt x="807" y="0"/>
                  <a:pt x="807" y="0"/>
                  <a:pt x="807" y="0"/>
                </a:cubicBezTo>
                <a:cubicBezTo>
                  <a:pt x="795" y="0"/>
                  <a:pt x="783" y="6"/>
                  <a:pt x="777" y="16"/>
                </a:cubicBezTo>
                <a:cubicBezTo>
                  <a:pt x="777" y="16"/>
                  <a:pt x="557" y="399"/>
                  <a:pt x="488" y="518"/>
                </a:cubicBezTo>
                <a:cubicBezTo>
                  <a:pt x="482" y="528"/>
                  <a:pt x="471" y="534"/>
                  <a:pt x="459" y="534"/>
                </a:cubicBezTo>
                <a:cubicBezTo>
                  <a:pt x="228" y="534"/>
                  <a:pt x="228" y="534"/>
                  <a:pt x="228" y="534"/>
                </a:cubicBezTo>
                <a:cubicBezTo>
                  <a:pt x="216" y="534"/>
                  <a:pt x="205" y="528"/>
                  <a:pt x="199" y="518"/>
                </a:cubicBezTo>
                <a:cubicBezTo>
                  <a:pt x="83" y="317"/>
                  <a:pt x="83" y="317"/>
                  <a:pt x="83" y="317"/>
                </a:cubicBezTo>
                <a:cubicBezTo>
                  <a:pt x="77" y="307"/>
                  <a:pt x="77" y="294"/>
                  <a:pt x="83" y="284"/>
                </a:cubicBezTo>
                <a:cubicBezTo>
                  <a:pt x="199" y="84"/>
                  <a:pt x="199" y="84"/>
                  <a:pt x="199" y="84"/>
                </a:cubicBezTo>
                <a:cubicBezTo>
                  <a:pt x="205" y="73"/>
                  <a:pt x="216" y="67"/>
                  <a:pt x="228" y="67"/>
                </a:cubicBezTo>
                <a:cubicBezTo>
                  <a:pt x="459" y="67"/>
                  <a:pt x="459" y="67"/>
                  <a:pt x="459" y="67"/>
                </a:cubicBezTo>
                <a:cubicBezTo>
                  <a:pt x="471" y="67"/>
                  <a:pt x="482" y="73"/>
                  <a:pt x="488" y="84"/>
                </a:cubicBezTo>
                <a:cubicBezTo>
                  <a:pt x="570" y="225"/>
                  <a:pt x="570" y="225"/>
                  <a:pt x="570" y="225"/>
                </a:cubicBezTo>
                <a:cubicBezTo>
                  <a:pt x="582" y="247"/>
                  <a:pt x="615" y="247"/>
                  <a:pt x="628" y="225"/>
                </a:cubicBezTo>
                <a:cubicBezTo>
                  <a:pt x="628" y="225"/>
                  <a:pt x="628" y="225"/>
                  <a:pt x="628" y="225"/>
                </a:cubicBezTo>
                <a:cubicBezTo>
                  <a:pt x="634" y="214"/>
                  <a:pt x="634" y="201"/>
                  <a:pt x="628" y="191"/>
                </a:cubicBezTo>
                <a:cubicBezTo>
                  <a:pt x="527" y="16"/>
                  <a:pt x="527" y="16"/>
                  <a:pt x="527" y="16"/>
                </a:cubicBezTo>
                <a:cubicBezTo>
                  <a:pt x="521" y="6"/>
                  <a:pt x="510" y="0"/>
                  <a:pt x="498" y="0"/>
                </a:cubicBezTo>
                <a:cubicBezTo>
                  <a:pt x="189" y="0"/>
                  <a:pt x="189" y="0"/>
                  <a:pt x="189" y="0"/>
                </a:cubicBezTo>
                <a:cubicBezTo>
                  <a:pt x="177" y="0"/>
                  <a:pt x="166" y="6"/>
                  <a:pt x="160" y="16"/>
                </a:cubicBezTo>
                <a:cubicBezTo>
                  <a:pt x="6" y="284"/>
                  <a:pt x="6" y="284"/>
                  <a:pt x="6" y="284"/>
                </a:cubicBezTo>
                <a:cubicBezTo>
                  <a:pt x="0" y="294"/>
                  <a:pt x="0" y="307"/>
                  <a:pt x="6" y="317"/>
                </a:cubicBezTo>
                <a:cubicBezTo>
                  <a:pt x="160" y="585"/>
                  <a:pt x="160" y="585"/>
                  <a:pt x="160" y="585"/>
                </a:cubicBezTo>
                <a:cubicBezTo>
                  <a:pt x="166" y="595"/>
                  <a:pt x="177" y="602"/>
                  <a:pt x="189" y="602"/>
                </a:cubicBezTo>
                <a:cubicBezTo>
                  <a:pt x="498" y="602"/>
                  <a:pt x="498" y="602"/>
                  <a:pt x="498" y="602"/>
                </a:cubicBezTo>
                <a:cubicBezTo>
                  <a:pt x="510" y="602"/>
                  <a:pt x="521" y="595"/>
                  <a:pt x="527" y="585"/>
                </a:cubicBezTo>
                <a:cubicBezTo>
                  <a:pt x="558" y="530"/>
                  <a:pt x="585" y="485"/>
                  <a:pt x="816" y="84"/>
                </a:cubicBezTo>
              </a:path>
            </a:pathLst>
          </a:custGeom>
          <a:gradFill>
            <a:gsLst>
              <a:gs pos="0">
                <a:schemeClr val="accent3">
                  <a:alpha val="100000"/>
                </a:schemeClr>
              </a:gs>
              <a:gs pos="100000">
                <a:schemeClr val="accent1">
                  <a:alpha val="100000"/>
                </a:schemeClr>
              </a:gs>
            </a:gsLst>
            <a:lin ang="0"/>
          </a:gradFill>
        </p:spPr>
      </p:sp>
      <p:sp>
        <p:nvSpPr>
          <p:cNvPr id="4" name="TextBox 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Implementation case of typical section</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5" name="TextBox 5"/>
          <p:cNvSpPr txBox="1"/>
          <p:nvPr/>
        </p:nvSpPr>
        <p:spPr>
          <a:xfrm>
            <a:off x="3305683" y="1574731"/>
            <a:ext cx="5263275" cy="1007550"/>
          </a:xfrm>
          <a:prstGeom prst="rect">
            <a:avLst/>
          </a:prstGeom>
        </p:spPr>
        <p:txBody>
          <a:bodyPr vert="horz" wrap="square" lIns="123825" tIns="57150" rIns="57150" bIns="57150"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Through the design of full coverage of ETC lanes, vehicles can pass without feeling at a speed of 20-30km/h, improving the traffic efficiency by 300% and the rate of manual intervention less than 5%.</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6" name="TextBox 6"/>
          <p:cNvSpPr txBox="1"/>
          <p:nvPr/>
        </p:nvSpPr>
        <p:spPr>
          <a:xfrm>
            <a:off x="3827533" y="1120198"/>
            <a:ext cx="4219575" cy="587883"/>
          </a:xfrm>
          <a:prstGeom prst="rect">
            <a:avLst/>
          </a:prstGeom>
        </p:spPr>
        <p:txBody>
          <a:bodyPr vert="horz" wrap="square" lIns="123825" tIns="123825" rIns="57150" bIns="123825" rtlCol="0" anchor="ctr" anchorCtr="0">
            <a:noAutofit/>
          </a:bodyPr>
          <a:lstStyle/>
          <a:p>
            <a:pPr algn="ctr">
              <a:lnSpc>
                <a:spcPct val="15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Main toll station of expressway</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nvSpPr>
        <p:spPr>
          <a:xfrm>
            <a:off x="832656" y="5253523"/>
            <a:ext cx="5263275" cy="1207157"/>
          </a:xfrm>
          <a:prstGeom prst="rect">
            <a:avLst/>
          </a:prstGeom>
        </p:spPr>
        <p:txBody>
          <a:bodyPr vert="horz" wrap="square" lIns="123825" tIns="57150" rIns="57150" bIns="57150"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Cities such as London and Singapore have adopted ETC technology to realize dynamic congestion charging, combined with license plate recognition and RFID technology, the toll accuracy rate in peak hours reaches 99.8%.</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nvSpPr>
        <p:spPr>
          <a:xfrm>
            <a:off x="1219251" y="4740019"/>
            <a:ext cx="4219575" cy="632250"/>
          </a:xfrm>
          <a:prstGeom prst="rect">
            <a:avLst/>
          </a:prstGeom>
        </p:spPr>
        <p:txBody>
          <a:bodyPr vert="horz" wrap="square" lIns="123825" tIns="123825" rIns="57150" bIns="123825" rtlCol="0" anchor="ctr" anchorCtr="0">
            <a:noAutofit/>
          </a:bodyPr>
          <a:lstStyle/>
          <a:p>
            <a:pPr algn="ctr">
              <a:lnSpc>
                <a:spcPct val="150000"/>
              </a:lnSpc>
            </a:pPr>
            <a:r>
              <a:rPr lang="en-US" sz="1600" b="1">
                <a:solidFill>
                  <a:schemeClr val="accent3">
                    <a:alpha val="100000"/>
                  </a:schemeClr>
                </a:solidFill>
                <a:latin typeface="Noto Sans SC" panose="020B0200000000000000" charset="-122"/>
                <a:ea typeface="Noto Sans SC" panose="020B0200000000000000" charset="-122"/>
                <a:cs typeface="Noto Sans SC" panose="020B0200000000000000" charset="-122"/>
              </a:rPr>
              <a:t>Urban congestion charging zone</a:t>
            </a:r>
            <a:endParaRPr lang="en-US" sz="1600" b="1">
              <a:solidFill>
                <a:schemeClr val="accent3">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nvSpPr>
        <p:spPr>
          <a:xfrm>
            <a:off x="6343911" y="5253523"/>
            <a:ext cx="5263275" cy="1207157"/>
          </a:xfrm>
          <a:prstGeom prst="rect">
            <a:avLst/>
          </a:prstGeom>
        </p:spPr>
        <p:txBody>
          <a:bodyPr vert="horz" wrap="square" lIns="123825" tIns="57150" rIns="57150" bIns="57150" rtlCol="0" anchor="t" anchorCtr="0">
            <a:noAutofit/>
          </a:bodyPr>
          <a:lstStyle/>
          <a:p>
            <a:pPr>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Chinas "One National Network" project integrates ETC systems in 29 provinces, supports cross-provincial non-stop settlement, with an average daily transaction volume exceeding 30 million and an error rate of less than 0.01%.</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TextBox 10"/>
          <p:cNvSpPr txBox="1"/>
          <p:nvPr/>
        </p:nvSpPr>
        <p:spPr>
          <a:xfrm>
            <a:off x="6865761" y="4786593"/>
            <a:ext cx="4219575" cy="539100"/>
          </a:xfrm>
          <a:prstGeom prst="rect">
            <a:avLst/>
          </a:prstGeom>
        </p:spPr>
        <p:txBody>
          <a:bodyPr vert="horz" wrap="square" lIns="123825" tIns="123825" rIns="57150" bIns="123825" rtlCol="0" anchor="ctr" anchorCtr="0">
            <a:noAutofit/>
          </a:bodyPr>
          <a:lstStyle/>
          <a:p>
            <a:pPr algn="ctr">
              <a:lnSpc>
                <a:spcPct val="150000"/>
              </a:lnSpc>
            </a:pPr>
            <a:r>
              <a:rPr lang="en-US" sz="1600" b="1">
                <a:solidFill>
                  <a:schemeClr val="accent6">
                    <a:alpha val="100000"/>
                  </a:schemeClr>
                </a:solidFill>
                <a:latin typeface="Noto Sans SC" panose="020B0200000000000000" charset="-122"/>
                <a:ea typeface="Noto Sans SC" panose="020B0200000000000000" charset="-122"/>
                <a:cs typeface="Noto Sans SC" panose="020B0200000000000000" charset="-122"/>
              </a:rPr>
              <a:t>Trans-provincial network charging system</a:t>
            </a:r>
            <a:endParaRPr lang="en-US" sz="1600" b="1">
              <a:solidFill>
                <a:schemeClr val="accent6">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1" name="Freeform 11"/>
          <p:cNvSpPr/>
          <p:nvPr/>
        </p:nvSpPr>
        <p:spPr>
          <a:xfrm>
            <a:off x="5680515" y="3331532"/>
            <a:ext cx="691971" cy="691971"/>
          </a:xfrm>
          <a:custGeom>
            <a:avLst/>
            <a:gdLst/>
            <a:ahLst/>
            <a:cxnLst/>
            <a:rect l="l" t="t" r="r" b="b"/>
            <a:pathLst>
              <a:path w="304800" h="304800">
                <a:moveTo>
                  <a:pt x="0" y="209550"/>
                </a:moveTo>
                <a:lnTo>
                  <a:pt x="152410" y="247650"/>
                </a:lnTo>
                <a:lnTo>
                  <a:pt x="304800" y="209550"/>
                </a:lnTo>
                <a:lnTo>
                  <a:pt x="304800" y="247650"/>
                </a:lnTo>
                <a:lnTo>
                  <a:pt x="152410" y="285750"/>
                </a:lnTo>
                <a:lnTo>
                  <a:pt x="0" y="247650"/>
                </a:lnTo>
                <a:close/>
              </a:path>
              <a:path w="304800" h="304800">
                <a:moveTo>
                  <a:pt x="0" y="133350"/>
                </a:moveTo>
                <a:lnTo>
                  <a:pt x="152410" y="171450"/>
                </a:lnTo>
                <a:lnTo>
                  <a:pt x="304800" y="133350"/>
                </a:lnTo>
                <a:lnTo>
                  <a:pt x="304800" y="171450"/>
                </a:lnTo>
                <a:lnTo>
                  <a:pt x="152410" y="209550"/>
                </a:lnTo>
                <a:lnTo>
                  <a:pt x="0" y="171450"/>
                </a:lnTo>
                <a:close/>
              </a:path>
              <a:path w="304800" h="304800">
                <a:moveTo>
                  <a:pt x="0" y="57150"/>
                </a:moveTo>
                <a:lnTo>
                  <a:pt x="152410" y="19050"/>
                </a:lnTo>
                <a:lnTo>
                  <a:pt x="304800" y="57150"/>
                </a:lnTo>
                <a:lnTo>
                  <a:pt x="304800" y="95250"/>
                </a:lnTo>
                <a:lnTo>
                  <a:pt x="152410" y="133350"/>
                </a:lnTo>
                <a:lnTo>
                  <a:pt x="0" y="95250"/>
                </a:lnTo>
              </a:path>
            </a:pathLst>
          </a:custGeom>
          <a:solidFill>
            <a:schemeClr val="accent1">
              <a:alpha val="100000"/>
            </a:schemeClr>
          </a:solidFill>
        </p:spPr>
      </p:sp>
      <p:sp>
        <p:nvSpPr>
          <p:cNvPr id="12" name="Freeform 12"/>
          <p:cNvSpPr/>
          <p:nvPr/>
        </p:nvSpPr>
        <p:spPr>
          <a:xfrm>
            <a:off x="3685468" y="3331532"/>
            <a:ext cx="691971" cy="691971"/>
          </a:xfrm>
          <a:custGeom>
            <a:avLst/>
            <a:gdLst/>
            <a:ahLst/>
            <a:cxnLst/>
            <a:rect l="l" t="t" r="r" b="b"/>
            <a:pathLst>
              <a:path w="304800" h="304800">
                <a:moveTo>
                  <a:pt x="152362" y="147228"/>
                </a:moveTo>
                <a:lnTo>
                  <a:pt x="304800" y="75419"/>
                </a:lnTo>
                <a:lnTo>
                  <a:pt x="304800" y="38100"/>
                </a:lnTo>
                <a:lnTo>
                  <a:pt x="0" y="38100"/>
                </a:lnTo>
                <a:lnTo>
                  <a:pt x="0" y="75305"/>
                </a:lnTo>
                <a:close/>
              </a:path>
              <a:path w="304800" h="304800">
                <a:moveTo>
                  <a:pt x="152438" y="189347"/>
                </a:moveTo>
                <a:lnTo>
                  <a:pt x="0" y="117348"/>
                </a:lnTo>
                <a:lnTo>
                  <a:pt x="0" y="266700"/>
                </a:lnTo>
                <a:lnTo>
                  <a:pt x="304800" y="266700"/>
                </a:lnTo>
                <a:lnTo>
                  <a:pt x="304800" y="117577"/>
                </a:lnTo>
              </a:path>
            </a:pathLst>
          </a:custGeom>
          <a:solidFill>
            <a:schemeClr val="accent3">
              <a:alpha val="100000"/>
            </a:schemeClr>
          </a:solidFill>
        </p:spPr>
      </p:sp>
      <p:sp>
        <p:nvSpPr>
          <p:cNvPr id="13" name="Freeform 13"/>
          <p:cNvSpPr/>
          <p:nvPr/>
        </p:nvSpPr>
        <p:spPr>
          <a:xfrm>
            <a:off x="7664844" y="3371453"/>
            <a:ext cx="612128" cy="612128"/>
          </a:xfrm>
          <a:custGeom>
            <a:avLst/>
            <a:gdLst/>
            <a:ahLst/>
            <a:cxnLst/>
            <a:rect l="l" t="t" r="r" b="b"/>
            <a:pathLst>
              <a:path w="304800" h="304800">
                <a:moveTo>
                  <a:pt x="130883" y="184766"/>
                </a:moveTo>
                <a:lnTo>
                  <a:pt x="35557" y="89516"/>
                </a:lnTo>
                <a:cubicBezTo>
                  <a:pt x="-11849" y="144323"/>
                  <a:pt x="-11849" y="225219"/>
                  <a:pt x="35557" y="280016"/>
                </a:cubicBezTo>
                <a:lnTo>
                  <a:pt x="130883" y="184766"/>
                </a:lnTo>
                <a:close/>
              </a:path>
              <a:path w="304800" h="304800">
                <a:moveTo>
                  <a:pt x="190510" y="39605"/>
                </a:moveTo>
                <a:lnTo>
                  <a:pt x="190510" y="179108"/>
                </a:lnTo>
                <a:lnTo>
                  <a:pt x="91907" y="277749"/>
                </a:lnTo>
                <a:cubicBezTo>
                  <a:pt x="114081" y="294303"/>
                  <a:pt x="141018" y="304800"/>
                  <a:pt x="170783" y="304800"/>
                </a:cubicBezTo>
                <a:cubicBezTo>
                  <a:pt x="244821" y="304800"/>
                  <a:pt x="304800" y="244897"/>
                  <a:pt x="304800" y="170888"/>
                </a:cubicBezTo>
                <a:cubicBezTo>
                  <a:pt x="304810" y="103661"/>
                  <a:pt x="254965" y="49187"/>
                  <a:pt x="190510" y="39605"/>
                </a:cubicBezTo>
                <a:close/>
              </a:path>
              <a:path w="304800" h="304800">
                <a:moveTo>
                  <a:pt x="152400" y="152552"/>
                </a:moveTo>
                <a:lnTo>
                  <a:pt x="152400" y="0"/>
                </a:lnTo>
                <a:cubicBezTo>
                  <a:pt x="110881" y="2572"/>
                  <a:pt x="73371" y="18459"/>
                  <a:pt x="43082" y="43215"/>
                </a:cubicBezTo>
                <a:lnTo>
                  <a:pt x="152400" y="152552"/>
                </a:lnTo>
              </a:path>
            </a:pathLst>
          </a:custGeom>
          <a:solidFill>
            <a:schemeClr val="accent6">
              <a:alpha val="100000"/>
            </a:schemeClr>
          </a:solidFill>
        </p:spPr>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custDataLst>
              <p:tags r:id="rId1"/>
            </p:custDataLst>
          </p:nvPr>
        </p:nvSpPr>
        <p:spPr>
          <a:xfrm>
            <a:off x="503731" y="1707455"/>
            <a:ext cx="8109936" cy="1151241"/>
          </a:xfrm>
          <a:prstGeom prst="rect">
            <a:avLst/>
          </a:prstGeom>
        </p:spPr>
        <p:txBody>
          <a:bodyPr vert="horz" wrap="square" lIns="114300" tIns="57150" rIns="114300" bIns="5715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By integrating dynamic weighing equipment into ETC gantry, truck overload behavior can be detected in real time, and data can be automatically intercepted and pushed to the law enforcement platform.</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pic>
        <p:nvPicPr>
          <p:cNvPr id="3" name="Picture 3"/>
          <p:cNvPicPr>
            <a:picLocks noChangeAspect="1"/>
          </p:cNvPicPr>
          <p:nvPr/>
        </p:nvPicPr>
        <p:blipFill>
          <a:blip r:embed="rId2"/>
          <a:srcRect l="31226" r="31226"/>
          <a:stretch>
            <a:fillRect/>
          </a:stretch>
        </p:blipFill>
        <p:spPr>
          <a:xfrm>
            <a:off x="8969010" y="1328023"/>
            <a:ext cx="2420771" cy="4888921"/>
          </a:xfrm>
          <a:prstGeom prst="rect">
            <a:avLst/>
          </a:prstGeom>
        </p:spPr>
      </p:pic>
      <p:sp>
        <p:nvSpPr>
          <p:cNvPr id="4" name="TextBox 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Integrated and innovative applications of  rectify overloading</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5" name="TextBox 5"/>
          <p:cNvSpPr txBox="1"/>
          <p:nvPr>
            <p:custDataLst>
              <p:tags r:id="rId3"/>
            </p:custDataLst>
          </p:nvPr>
        </p:nvSpPr>
        <p:spPr>
          <a:xfrm>
            <a:off x="503731" y="1268717"/>
            <a:ext cx="7146070" cy="449970"/>
          </a:xfrm>
          <a:prstGeom prst="rect">
            <a:avLst/>
          </a:prstGeom>
        </p:spPr>
        <p:txBody>
          <a:bodyPr vert="horz" wrap="square" lIns="114300" tIns="57150" rIns="114300" bIns="57150" rtlCol="0" anchor="ctr" anchorCtr="0">
            <a:noAutofit/>
          </a:bodyPr>
          <a:lstStyle/>
          <a:p>
            <a:pPr>
              <a:lnSpc>
                <a:spcPct val="77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Dynamic weighing and ETC linkage</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6" name="TextBox 6"/>
          <p:cNvSpPr txBox="1"/>
          <p:nvPr>
            <p:custDataLst>
              <p:tags r:id="rId4"/>
            </p:custDataLst>
          </p:nvPr>
        </p:nvSpPr>
        <p:spPr>
          <a:xfrm>
            <a:off x="497335" y="3427906"/>
            <a:ext cx="8109936" cy="1151241"/>
          </a:xfrm>
          <a:prstGeom prst="rect">
            <a:avLst/>
          </a:prstGeom>
        </p:spPr>
        <p:txBody>
          <a:bodyPr vert="horz" wrap="square" lIns="114300" tIns="57150" rIns="114300" bIns="5715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The overload violation records will be included in the ETC credit system, and the access rights or rates of high-frequency overloaded vehicles will be restricted to form a long-term governance constraint.</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custDataLst>
              <p:tags r:id="rId5"/>
            </p:custDataLst>
          </p:nvPr>
        </p:nvSpPr>
        <p:spPr>
          <a:xfrm>
            <a:off x="497335" y="2989168"/>
            <a:ext cx="7146070" cy="449970"/>
          </a:xfrm>
          <a:prstGeom prst="rect">
            <a:avLst/>
          </a:prstGeom>
        </p:spPr>
        <p:txBody>
          <a:bodyPr vert="horz" wrap="square" lIns="114300" tIns="57150" rIns="114300" bIns="57150" rtlCol="0" anchor="ctr" anchorCtr="0">
            <a:noAutofit/>
          </a:bodyPr>
          <a:lstStyle/>
          <a:p>
            <a:pPr>
              <a:lnSpc>
                <a:spcPct val="77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Credit punishment mechanism</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custDataLst>
              <p:tags r:id="rId6"/>
            </p:custDataLst>
          </p:nvPr>
        </p:nvSpPr>
        <p:spPr>
          <a:xfrm>
            <a:off x="490939" y="5118361"/>
            <a:ext cx="8109936" cy="1151241"/>
          </a:xfrm>
          <a:prstGeom prst="rect">
            <a:avLst/>
          </a:prstGeom>
        </p:spPr>
        <p:txBody>
          <a:bodyPr vert="horz" wrap="square" lIns="114300" tIns="57150" rIns="114300" bIns="57150" rtlCol="0" anchor="t" anchorCtr="0">
            <a:noAutofit/>
          </a:bodyPr>
          <a:lstStyle/>
          <a:p>
            <a:pPr>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Based on ETC traffic data, GPS trajectory and load information, the overload risk prediction model is constructed to realize accurate control and source management.</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custDataLst>
              <p:tags r:id="rId7"/>
            </p:custDataLst>
          </p:nvPr>
        </p:nvSpPr>
        <p:spPr>
          <a:xfrm>
            <a:off x="490939" y="4679623"/>
            <a:ext cx="7146070" cy="449970"/>
          </a:xfrm>
          <a:prstGeom prst="rect">
            <a:avLst/>
          </a:prstGeom>
        </p:spPr>
        <p:txBody>
          <a:bodyPr vert="horz" wrap="square" lIns="114300" tIns="57150" rIns="114300" bIns="57150" rtlCol="0" anchor="ctr" anchorCtr="0">
            <a:noAutofit/>
          </a:bodyPr>
          <a:lstStyle/>
          <a:p>
            <a:pPr>
              <a:lnSpc>
                <a:spcPct val="77000"/>
              </a:lnSpc>
            </a:pPr>
            <a:r>
              <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rPr>
              <a:t>Multi-source data collaborative analysis</a:t>
            </a:r>
            <a:endParaRPr lang="en-US"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rPr>
              <a:t>Future technology upgrade direction</a:t>
            </a:r>
            <a:endParaRPr lang="en-US" sz="2000" b="1">
              <a:solidFill>
                <a:schemeClr val="dk2">
                  <a:alpha val="100000"/>
                </a:schemeClr>
              </a:solidFill>
              <a:latin typeface="Noto Sans SC" panose="020B0200000000000000" charset="-122"/>
              <a:ea typeface="Noto Sans SC" panose="020B0200000000000000" charset="-122"/>
              <a:cs typeface="Noto Sans SC" panose="020B0200000000000000" charset="-122"/>
            </a:endParaRPr>
          </a:p>
        </p:txBody>
      </p:sp>
      <p:pic>
        <p:nvPicPr>
          <p:cNvPr id="3" name="Picture 3"/>
          <p:cNvPicPr>
            <a:picLocks noChangeAspect="1"/>
          </p:cNvPicPr>
          <p:nvPr/>
        </p:nvPicPr>
        <p:blipFill>
          <a:blip r:embed="rId1"/>
          <a:srcRect l="29657" r="29657"/>
          <a:stretch>
            <a:fillRect/>
          </a:stretch>
        </p:blipFill>
        <p:spPr>
          <a:xfrm>
            <a:off x="8488800" y="1777403"/>
            <a:ext cx="3049996" cy="4216695"/>
          </a:xfrm>
          <a:prstGeom prst="roundRect">
            <a:avLst/>
          </a:prstGeom>
        </p:spPr>
      </p:pic>
      <p:pic>
        <p:nvPicPr>
          <p:cNvPr id="4" name="Picture 4"/>
          <p:cNvPicPr>
            <a:picLocks noChangeAspect="1"/>
          </p:cNvPicPr>
          <p:nvPr/>
        </p:nvPicPr>
        <p:blipFill>
          <a:blip r:embed="rId2"/>
          <a:srcRect l="23267" r="23267"/>
          <a:stretch>
            <a:fillRect/>
          </a:stretch>
        </p:blipFill>
        <p:spPr>
          <a:xfrm>
            <a:off x="5335151" y="1777403"/>
            <a:ext cx="3005958" cy="4216695"/>
          </a:xfrm>
          <a:prstGeom prst="roundRect">
            <a:avLst/>
          </a:prstGeom>
        </p:spPr>
      </p:pic>
      <p:sp>
        <p:nvSpPr>
          <p:cNvPr id="5" name="AutoShape 5"/>
          <p:cNvSpPr/>
          <p:nvPr/>
        </p:nvSpPr>
        <p:spPr>
          <a:xfrm>
            <a:off x="5335151" y="1339414"/>
            <a:ext cx="6203645" cy="292757"/>
          </a:xfrm>
          <a:prstGeom prst="roundRect">
            <a:avLst>
              <a:gd name="adj" fmla="val 45454"/>
            </a:avLst>
          </a:prstGeom>
          <a:solidFill>
            <a:schemeClr val="accent1">
              <a:alpha val="100000"/>
            </a:schemeClr>
          </a:solidFill>
        </p:spPr>
      </p:sp>
      <p:sp>
        <p:nvSpPr>
          <p:cNvPr id="6" name="AutoShape 6"/>
          <p:cNvSpPr/>
          <p:nvPr/>
        </p:nvSpPr>
        <p:spPr>
          <a:xfrm>
            <a:off x="609600" y="1246505"/>
            <a:ext cx="4282440" cy="481330"/>
          </a:xfrm>
          <a:prstGeom prst="rect">
            <a:avLst/>
          </a:prstGeom>
          <a:noFill/>
        </p:spPr>
        <p:txBody>
          <a:bodyPr vert="horz" wrap="square" lIns="95250" tIns="45720" rIns="91440" bIns="45720" rtlCol="0" anchor="t" anchorCtr="1">
            <a:noAutofit/>
          </a:bodyPr>
          <a:lstStyle/>
          <a:p>
            <a:pPr algn="l">
              <a:defRPr/>
            </a:pPr>
            <a:r>
              <a:rPr lang="en-US" sz="1600" b="1">
                <a:solidFill>
                  <a:schemeClr val="dk1">
                    <a:alpha val="100000"/>
                  </a:schemeClr>
                </a:solidFill>
                <a:latin typeface="Noto Sans SC" panose="020B0200000000000000" charset="-122"/>
                <a:ea typeface="Noto Sans SC" panose="020B0200000000000000" charset="-122"/>
                <a:cs typeface="Noto Sans SC" panose="020B0200000000000000" charset="-122"/>
              </a:rPr>
              <a:t>Multimodal fusion recognition technology</a:t>
            </a:r>
            <a:endParaRPr lang="en-US" sz="1600"/>
          </a:p>
        </p:txBody>
      </p:sp>
      <p:sp>
        <p:nvSpPr>
          <p:cNvPr id="7" name="TextBox 7"/>
          <p:cNvSpPr txBox="1"/>
          <p:nvPr/>
        </p:nvSpPr>
        <p:spPr>
          <a:xfrm>
            <a:off x="609373" y="1732534"/>
            <a:ext cx="4282862" cy="983867"/>
          </a:xfrm>
          <a:prstGeom prst="rect">
            <a:avLst/>
          </a:prstGeom>
        </p:spPr>
        <p:txBody>
          <a:bodyPr vert="horz" wrap="square" lIns="95250" tIns="57150" rIns="5715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By combining license plate recognition, RFID and AI vision technology, the vehicle recognition accuracy can be improved in complex scenarios and the misjudgment rate can be reduced.</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AutoShape 8"/>
          <p:cNvSpPr/>
          <p:nvPr/>
        </p:nvSpPr>
        <p:spPr>
          <a:xfrm>
            <a:off x="609600" y="2883535"/>
            <a:ext cx="4455160" cy="481330"/>
          </a:xfrm>
          <a:prstGeom prst="rect">
            <a:avLst/>
          </a:prstGeom>
          <a:noFill/>
        </p:spPr>
        <p:txBody>
          <a:bodyPr vert="horz" wrap="square" lIns="95250" tIns="45720" rIns="91440" bIns="45720" rtlCol="0" anchor="t" anchorCtr="1">
            <a:noAutofit/>
          </a:bodyPr>
          <a:lstStyle/>
          <a:p>
            <a:pPr algn="l">
              <a:defRPr/>
            </a:pPr>
            <a:r>
              <a:rPr lang="en-US" sz="1600" b="1">
                <a:solidFill>
                  <a:schemeClr val="dk1">
                    <a:alpha val="100000"/>
                  </a:schemeClr>
                </a:solidFill>
                <a:latin typeface="Noto Sans SC" panose="020B0200000000000000" charset="-122"/>
                <a:ea typeface="Noto Sans SC" panose="020B0200000000000000" charset="-122"/>
                <a:cs typeface="Noto Sans SC" panose="020B0200000000000000" charset="-122"/>
              </a:rPr>
              <a:t>5G-V2X collaborative communication</a:t>
            </a:r>
            <a:endParaRPr lang="en-US" sz="1600"/>
          </a:p>
        </p:txBody>
      </p:sp>
      <p:sp>
        <p:nvSpPr>
          <p:cNvPr id="9" name="TextBox 9"/>
          <p:cNvSpPr txBox="1"/>
          <p:nvPr/>
        </p:nvSpPr>
        <p:spPr>
          <a:xfrm>
            <a:off x="609373" y="3369312"/>
            <a:ext cx="4282862" cy="1010481"/>
          </a:xfrm>
          <a:prstGeom prst="rect">
            <a:avLst/>
          </a:prstGeom>
        </p:spPr>
        <p:txBody>
          <a:bodyPr vert="horz" wrap="square" lIns="95250" tIns="57150" rIns="5715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Real-time data interaction is realized through 5G network and vehicle-to-everything (V2X) technology, which supports dynamic rate adjustment and path optimization.</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AutoShape 10"/>
          <p:cNvSpPr/>
          <p:nvPr/>
        </p:nvSpPr>
        <p:spPr>
          <a:xfrm>
            <a:off x="609373" y="4528880"/>
            <a:ext cx="3431205" cy="481351"/>
          </a:xfrm>
          <a:prstGeom prst="rect">
            <a:avLst/>
          </a:prstGeom>
          <a:noFill/>
        </p:spPr>
        <p:txBody>
          <a:bodyPr vert="horz" wrap="square" lIns="95250" tIns="45720" rIns="91440" bIns="45720" rtlCol="0" anchor="t" anchorCtr="1">
            <a:noAutofit/>
          </a:bodyPr>
          <a:lstStyle/>
          <a:p>
            <a:pPr algn="l">
              <a:defRPr/>
            </a:pPr>
            <a:r>
              <a:rPr lang="en-US" sz="1600" b="1">
                <a:solidFill>
                  <a:schemeClr val="dk1">
                    <a:alpha val="100000"/>
                  </a:schemeClr>
                </a:solidFill>
                <a:latin typeface="Noto Sans SC" panose="020B0200000000000000" charset="-122"/>
                <a:ea typeface="Noto Sans SC" panose="020B0200000000000000" charset="-122"/>
                <a:cs typeface="Noto Sans SC" panose="020B0200000000000000" charset="-122"/>
              </a:rPr>
              <a:t>Indifferent payment extensions</a:t>
            </a:r>
            <a:endParaRPr lang="en-US" sz="1600"/>
          </a:p>
        </p:txBody>
      </p:sp>
      <p:sp>
        <p:nvSpPr>
          <p:cNvPr id="11" name="TextBox 11"/>
          <p:cNvSpPr txBox="1"/>
          <p:nvPr/>
        </p:nvSpPr>
        <p:spPr>
          <a:xfrm>
            <a:off x="609373" y="5010231"/>
            <a:ext cx="4282862" cy="1156860"/>
          </a:xfrm>
          <a:prstGeom prst="rect">
            <a:avLst/>
          </a:prstGeom>
        </p:spPr>
        <p:txBody>
          <a:bodyPr vert="horz" wrap="square" lIns="95250" tIns="57150" rIns="57150" bIns="5715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Integrate ETC and mobile payment platform, expand the seamless payment ecology in parking lots, gas stations and other scenarios, and improve user convenience.</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任意多边形 36"/>
          <p:cNvSpPr/>
          <p:nvPr/>
        </p:nvSpPr>
        <p:spPr bwMode="auto">
          <a:xfrm rot="10800000" flipH="1" flipV="1">
            <a:off x="635" y="2540"/>
            <a:ext cx="3263900" cy="5227320"/>
          </a:xfrm>
          <a:custGeom>
            <a:avLst/>
            <a:gdLst>
              <a:gd name="connsiteX0" fmla="*/ 0 w 3322869"/>
              <a:gd name="connsiteY0" fmla="*/ 5227100 h 5227100"/>
              <a:gd name="connsiteX1" fmla="*/ 0 w 3322869"/>
              <a:gd name="connsiteY1" fmla="*/ 1582 h 5227100"/>
              <a:gd name="connsiteX2" fmla="*/ 3322869 w 3322869"/>
              <a:gd name="connsiteY2" fmla="*/ 0 h 5227100"/>
            </a:gdLst>
            <a:ahLst/>
            <a:cxnLst>
              <a:cxn ang="0">
                <a:pos x="connsiteX0" y="connsiteY0"/>
              </a:cxn>
              <a:cxn ang="0">
                <a:pos x="connsiteX1" y="connsiteY1"/>
              </a:cxn>
              <a:cxn ang="0">
                <a:pos x="connsiteX2" y="connsiteY2"/>
              </a:cxn>
            </a:cxnLst>
            <a:rect l="l" t="t" r="r" b="b"/>
            <a:pathLst>
              <a:path w="3322869" h="5227100">
                <a:moveTo>
                  <a:pt x="0" y="5227100"/>
                </a:moveTo>
                <a:lnTo>
                  <a:pt x="0" y="1582"/>
                </a:lnTo>
                <a:lnTo>
                  <a:pt x="3322869" y="0"/>
                </a:lnTo>
                <a:close/>
              </a:path>
            </a:pathLst>
          </a:custGeom>
          <a:solidFill>
            <a:srgbClr val="92D050"/>
          </a:solidFill>
          <a:ln>
            <a:noFill/>
          </a:ln>
        </p:spPr>
        <p:txBody>
          <a:bodyPr vert="horz" wrap="square" lIns="91440" tIns="45720" rIns="91440" bIns="45720" numCol="1" anchor="t" anchorCtr="0" compatLnSpc="1">
            <a:noAutofit/>
          </a:bodyPr>
          <a:lstStyle/>
          <a:p>
            <a:endParaRPr lang="zh-CN" altLang="en-US">
              <a:solidFill>
                <a:prstClr val="black"/>
              </a:solidFill>
            </a:endParaRPr>
          </a:p>
        </p:txBody>
      </p:sp>
      <p:sp>
        <p:nvSpPr>
          <p:cNvPr id="39" name="任意多边形 38"/>
          <p:cNvSpPr/>
          <p:nvPr/>
        </p:nvSpPr>
        <p:spPr bwMode="auto">
          <a:xfrm rot="10800000" flipH="1" flipV="1">
            <a:off x="-14605" y="635"/>
            <a:ext cx="4914265" cy="5682615"/>
          </a:xfrm>
          <a:custGeom>
            <a:avLst/>
            <a:gdLst>
              <a:gd name="connsiteX0" fmla="*/ 0 w 4992731"/>
              <a:gd name="connsiteY0" fmla="*/ 5729863 h 5729863"/>
              <a:gd name="connsiteX1" fmla="*/ 0 w 4992731"/>
              <a:gd name="connsiteY1" fmla="*/ 5490077 h 5729863"/>
              <a:gd name="connsiteX2" fmla="*/ 3981542 w 4992731"/>
              <a:gd name="connsiteY2" fmla="*/ 0 h 5729863"/>
              <a:gd name="connsiteX3" fmla="*/ 4992731 w 4992731"/>
              <a:gd name="connsiteY3" fmla="*/ 0 h 5729863"/>
            </a:gdLst>
            <a:ahLst/>
            <a:cxnLst>
              <a:cxn ang="0">
                <a:pos x="connsiteX0" y="connsiteY0"/>
              </a:cxn>
              <a:cxn ang="0">
                <a:pos x="connsiteX1" y="connsiteY1"/>
              </a:cxn>
              <a:cxn ang="0">
                <a:pos x="connsiteX2" y="connsiteY2"/>
              </a:cxn>
              <a:cxn ang="0">
                <a:pos x="connsiteX3" y="connsiteY3"/>
              </a:cxn>
            </a:cxnLst>
            <a:rect l="l" t="t" r="r" b="b"/>
            <a:pathLst>
              <a:path w="4992731" h="5729863">
                <a:moveTo>
                  <a:pt x="0" y="5729863"/>
                </a:moveTo>
                <a:lnTo>
                  <a:pt x="0" y="5490077"/>
                </a:lnTo>
                <a:lnTo>
                  <a:pt x="3981542" y="0"/>
                </a:lnTo>
                <a:lnTo>
                  <a:pt x="4992731" y="0"/>
                </a:lnTo>
                <a:close/>
              </a:path>
            </a:pathLst>
          </a:custGeom>
          <a:solidFill>
            <a:schemeClr val="accent1">
              <a:lumMod val="75000"/>
            </a:schemeClr>
          </a:solidFill>
          <a:ln>
            <a:noFill/>
          </a:ln>
        </p:spPr>
        <p:txBody>
          <a:bodyPr vert="horz" wrap="square" lIns="91440" tIns="45720" rIns="91440" bIns="45720" numCol="1" anchor="t" anchorCtr="0" compatLnSpc="1">
            <a:noAutofit/>
          </a:bodyPr>
          <a:lstStyle/>
          <a:p>
            <a:endParaRPr lang="zh-CN" altLang="en-US">
              <a:solidFill>
                <a:prstClr val="black"/>
              </a:solidFill>
            </a:endParaRPr>
          </a:p>
        </p:txBody>
      </p:sp>
      <p:sp>
        <p:nvSpPr>
          <p:cNvPr id="40" name="任意多边形 39"/>
          <p:cNvSpPr/>
          <p:nvPr/>
        </p:nvSpPr>
        <p:spPr bwMode="auto">
          <a:xfrm rot="10800000" flipH="1" flipV="1">
            <a:off x="0" y="-3175"/>
            <a:ext cx="5602605" cy="5873750"/>
          </a:xfrm>
          <a:custGeom>
            <a:avLst/>
            <a:gdLst>
              <a:gd name="connsiteX0" fmla="*/ 0 w 5691901"/>
              <a:gd name="connsiteY0" fmla="*/ 5874059 h 5874059"/>
              <a:gd name="connsiteX1" fmla="*/ 0 w 5691901"/>
              <a:gd name="connsiteY1" fmla="*/ 5501674 h 5874059"/>
              <a:gd name="connsiteX2" fmla="*/ 4697615 w 5691901"/>
              <a:gd name="connsiteY2" fmla="*/ 0 h 5874059"/>
              <a:gd name="connsiteX3" fmla="*/ 5691901 w 5691901"/>
              <a:gd name="connsiteY3" fmla="*/ 0 h 5874059"/>
            </a:gdLst>
            <a:ahLst/>
            <a:cxnLst>
              <a:cxn ang="0">
                <a:pos x="connsiteX0" y="connsiteY0"/>
              </a:cxn>
              <a:cxn ang="0">
                <a:pos x="connsiteX1" y="connsiteY1"/>
              </a:cxn>
              <a:cxn ang="0">
                <a:pos x="connsiteX2" y="connsiteY2"/>
              </a:cxn>
              <a:cxn ang="0">
                <a:pos x="connsiteX3" y="connsiteY3"/>
              </a:cxn>
            </a:cxnLst>
            <a:rect l="l" t="t" r="r" b="b"/>
            <a:pathLst>
              <a:path w="5691901" h="5874059">
                <a:moveTo>
                  <a:pt x="0" y="5874059"/>
                </a:moveTo>
                <a:lnTo>
                  <a:pt x="0" y="5501674"/>
                </a:lnTo>
                <a:lnTo>
                  <a:pt x="4697615" y="0"/>
                </a:lnTo>
                <a:lnTo>
                  <a:pt x="5691901" y="0"/>
                </a:lnTo>
                <a:close/>
              </a:path>
            </a:pathLst>
          </a:custGeom>
          <a:solidFill>
            <a:srgbClr val="EFEFF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solidFill>
                <a:prstClr val="black"/>
              </a:solidFill>
            </a:endParaRPr>
          </a:p>
        </p:txBody>
      </p:sp>
      <p:grpSp>
        <p:nvGrpSpPr>
          <p:cNvPr id="35" name="组合 34"/>
          <p:cNvGrpSpPr/>
          <p:nvPr/>
        </p:nvGrpSpPr>
        <p:grpSpPr>
          <a:xfrm>
            <a:off x="6757654" y="984250"/>
            <a:ext cx="5428627" cy="5883275"/>
            <a:chOff x="6662775" y="991546"/>
            <a:chExt cx="5714430" cy="5883585"/>
          </a:xfrm>
        </p:grpSpPr>
        <p:sp>
          <p:nvSpPr>
            <p:cNvPr id="31" name="任意多边形 30"/>
            <p:cNvSpPr/>
            <p:nvPr/>
          </p:nvSpPr>
          <p:spPr bwMode="auto">
            <a:xfrm flipH="1" flipV="1">
              <a:off x="9041980" y="1626393"/>
              <a:ext cx="3322869" cy="5227100"/>
            </a:xfrm>
            <a:custGeom>
              <a:avLst/>
              <a:gdLst>
                <a:gd name="connsiteX0" fmla="*/ 0 w 3322869"/>
                <a:gd name="connsiteY0" fmla="*/ 5227100 h 5227100"/>
                <a:gd name="connsiteX1" fmla="*/ 0 w 3322869"/>
                <a:gd name="connsiteY1" fmla="*/ 1582 h 5227100"/>
                <a:gd name="connsiteX2" fmla="*/ 3322869 w 3322869"/>
                <a:gd name="connsiteY2" fmla="*/ 0 h 5227100"/>
              </a:gdLst>
              <a:ahLst/>
              <a:cxnLst>
                <a:cxn ang="0">
                  <a:pos x="connsiteX0" y="connsiteY0"/>
                </a:cxn>
                <a:cxn ang="0">
                  <a:pos x="connsiteX1" y="connsiteY1"/>
                </a:cxn>
                <a:cxn ang="0">
                  <a:pos x="connsiteX2" y="connsiteY2"/>
                </a:cxn>
              </a:cxnLst>
              <a:rect l="l" t="t" r="r" b="b"/>
              <a:pathLst>
                <a:path w="3322869" h="5227100">
                  <a:moveTo>
                    <a:pt x="0" y="5227100"/>
                  </a:moveTo>
                  <a:lnTo>
                    <a:pt x="0" y="1582"/>
                  </a:lnTo>
                  <a:lnTo>
                    <a:pt x="3322869" y="0"/>
                  </a:lnTo>
                  <a:close/>
                </a:path>
              </a:pathLst>
            </a:custGeom>
            <a:solidFill>
              <a:srgbClr val="92D05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solidFill>
                  <a:prstClr val="black"/>
                </a:solidFill>
              </a:endParaRPr>
            </a:p>
          </p:txBody>
        </p:sp>
        <p:sp>
          <p:nvSpPr>
            <p:cNvPr id="32" name="任意多边形 31"/>
            <p:cNvSpPr/>
            <p:nvPr/>
          </p:nvSpPr>
          <p:spPr bwMode="auto">
            <a:xfrm flipH="1" flipV="1">
              <a:off x="7166116" y="1102677"/>
              <a:ext cx="5211089" cy="5772454"/>
            </a:xfrm>
            <a:custGeom>
              <a:avLst/>
              <a:gdLst>
                <a:gd name="connsiteX0" fmla="*/ 0 w 5082883"/>
                <a:gd name="connsiteY0" fmla="*/ 5772599 h 5772599"/>
                <a:gd name="connsiteX1" fmla="*/ 0 w 5082883"/>
                <a:gd name="connsiteY1" fmla="*/ 5067531 h 5772599"/>
                <a:gd name="connsiteX2" fmla="*/ 3176502 w 5082883"/>
                <a:gd name="connsiteY2" fmla="*/ 0 h 5772599"/>
                <a:gd name="connsiteX3" fmla="*/ 5082883 w 5082883"/>
                <a:gd name="connsiteY3" fmla="*/ 0 h 5772599"/>
              </a:gdLst>
              <a:ahLst/>
              <a:cxnLst>
                <a:cxn ang="0">
                  <a:pos x="connsiteX0" y="connsiteY0"/>
                </a:cxn>
                <a:cxn ang="0">
                  <a:pos x="connsiteX1" y="connsiteY1"/>
                </a:cxn>
                <a:cxn ang="0">
                  <a:pos x="connsiteX2" y="connsiteY2"/>
                </a:cxn>
                <a:cxn ang="0">
                  <a:pos x="connsiteX3" y="connsiteY3"/>
                </a:cxn>
              </a:cxnLst>
              <a:rect l="l" t="t" r="r" b="b"/>
              <a:pathLst>
                <a:path w="5082883" h="5772599">
                  <a:moveTo>
                    <a:pt x="0" y="5772599"/>
                  </a:moveTo>
                  <a:lnTo>
                    <a:pt x="0" y="5067531"/>
                  </a:lnTo>
                  <a:lnTo>
                    <a:pt x="3176502" y="0"/>
                  </a:lnTo>
                  <a:lnTo>
                    <a:pt x="5082883"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solidFill>
                  <a:prstClr val="black"/>
                </a:solidFill>
              </a:endParaRPr>
            </a:p>
          </p:txBody>
        </p:sp>
        <p:sp>
          <p:nvSpPr>
            <p:cNvPr id="34" name="任意多边形 33"/>
            <p:cNvSpPr/>
            <p:nvPr/>
          </p:nvSpPr>
          <p:spPr bwMode="auto">
            <a:xfrm flipH="1" flipV="1">
              <a:off x="7363753" y="1145268"/>
              <a:ext cx="4992731" cy="5729863"/>
            </a:xfrm>
            <a:custGeom>
              <a:avLst/>
              <a:gdLst>
                <a:gd name="connsiteX0" fmla="*/ 0 w 4992731"/>
                <a:gd name="connsiteY0" fmla="*/ 5729863 h 5729863"/>
                <a:gd name="connsiteX1" fmla="*/ 0 w 4992731"/>
                <a:gd name="connsiteY1" fmla="*/ 5490077 h 5729863"/>
                <a:gd name="connsiteX2" fmla="*/ 3981542 w 4992731"/>
                <a:gd name="connsiteY2" fmla="*/ 0 h 5729863"/>
                <a:gd name="connsiteX3" fmla="*/ 4992731 w 4992731"/>
                <a:gd name="connsiteY3" fmla="*/ 0 h 5729863"/>
              </a:gdLst>
              <a:ahLst/>
              <a:cxnLst>
                <a:cxn ang="0">
                  <a:pos x="connsiteX0" y="connsiteY0"/>
                </a:cxn>
                <a:cxn ang="0">
                  <a:pos x="connsiteX1" y="connsiteY1"/>
                </a:cxn>
                <a:cxn ang="0">
                  <a:pos x="connsiteX2" y="connsiteY2"/>
                </a:cxn>
                <a:cxn ang="0">
                  <a:pos x="connsiteX3" y="connsiteY3"/>
                </a:cxn>
              </a:cxnLst>
              <a:rect l="l" t="t" r="r" b="b"/>
              <a:pathLst>
                <a:path w="4992731" h="5729863">
                  <a:moveTo>
                    <a:pt x="0" y="5729863"/>
                  </a:moveTo>
                  <a:lnTo>
                    <a:pt x="0" y="5490077"/>
                  </a:lnTo>
                  <a:lnTo>
                    <a:pt x="3981542" y="0"/>
                  </a:lnTo>
                  <a:lnTo>
                    <a:pt x="4992731"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solidFill>
                  <a:prstClr val="black"/>
                </a:solidFill>
              </a:endParaRPr>
            </a:p>
          </p:txBody>
        </p:sp>
        <p:sp>
          <p:nvSpPr>
            <p:cNvPr id="33" name="任意多边形 32"/>
            <p:cNvSpPr/>
            <p:nvPr/>
          </p:nvSpPr>
          <p:spPr bwMode="auto">
            <a:xfrm flipH="1" flipV="1">
              <a:off x="6662775" y="991546"/>
              <a:ext cx="5691901" cy="5874059"/>
            </a:xfrm>
            <a:custGeom>
              <a:avLst/>
              <a:gdLst>
                <a:gd name="connsiteX0" fmla="*/ 0 w 5691901"/>
                <a:gd name="connsiteY0" fmla="*/ 5874059 h 5874059"/>
                <a:gd name="connsiteX1" fmla="*/ 0 w 5691901"/>
                <a:gd name="connsiteY1" fmla="*/ 5501674 h 5874059"/>
                <a:gd name="connsiteX2" fmla="*/ 4697615 w 5691901"/>
                <a:gd name="connsiteY2" fmla="*/ 0 h 5874059"/>
                <a:gd name="connsiteX3" fmla="*/ 5691901 w 5691901"/>
                <a:gd name="connsiteY3" fmla="*/ 0 h 5874059"/>
              </a:gdLst>
              <a:ahLst/>
              <a:cxnLst>
                <a:cxn ang="0">
                  <a:pos x="connsiteX0" y="connsiteY0"/>
                </a:cxn>
                <a:cxn ang="0">
                  <a:pos x="connsiteX1" y="connsiteY1"/>
                </a:cxn>
                <a:cxn ang="0">
                  <a:pos x="connsiteX2" y="connsiteY2"/>
                </a:cxn>
                <a:cxn ang="0">
                  <a:pos x="connsiteX3" y="connsiteY3"/>
                </a:cxn>
              </a:cxnLst>
              <a:rect l="l" t="t" r="r" b="b"/>
              <a:pathLst>
                <a:path w="5691901" h="5874059">
                  <a:moveTo>
                    <a:pt x="0" y="5874059"/>
                  </a:moveTo>
                  <a:lnTo>
                    <a:pt x="0" y="5501674"/>
                  </a:lnTo>
                  <a:lnTo>
                    <a:pt x="4697615" y="0"/>
                  </a:lnTo>
                  <a:lnTo>
                    <a:pt x="5691901" y="0"/>
                  </a:lnTo>
                  <a:close/>
                </a:path>
              </a:pathLst>
            </a:custGeom>
            <a:solidFill>
              <a:srgbClr val="EFEFF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p>
              <a:endParaRPr lang="zh-CN" altLang="en-US">
                <a:solidFill>
                  <a:prstClr val="black"/>
                </a:solidFill>
              </a:endParaRPr>
            </a:p>
          </p:txBody>
        </p:sp>
      </p:grpSp>
      <p:sp>
        <p:nvSpPr>
          <p:cNvPr id="8" name="KSO_Shape"/>
          <p:cNvSpPr/>
          <p:nvPr/>
        </p:nvSpPr>
        <p:spPr bwMode="auto">
          <a:xfrm>
            <a:off x="5143500" y="1821750"/>
            <a:ext cx="1905000" cy="1330325"/>
          </a:xfrm>
          <a:custGeom>
            <a:avLst/>
            <a:gdLst>
              <a:gd name="T0" fmla="*/ 1733867 w 2074863"/>
              <a:gd name="T1" fmla="*/ 579834 h 1449388"/>
              <a:gd name="T2" fmla="*/ 1791884 w 2074863"/>
              <a:gd name="T3" fmla="*/ 600246 h 1449388"/>
              <a:gd name="T4" fmla="*/ 1794804 w 2074863"/>
              <a:gd name="T5" fmla="*/ 538648 h 1449388"/>
              <a:gd name="T6" fmla="*/ 510830 w 2074863"/>
              <a:gd name="T7" fmla="*/ 162256 h 1449388"/>
              <a:gd name="T8" fmla="*/ 492893 w 2074863"/>
              <a:gd name="T9" fmla="*/ 222976 h 1449388"/>
              <a:gd name="T10" fmla="*/ 438718 w 2074863"/>
              <a:gd name="T11" fmla="*/ 188484 h 1449388"/>
              <a:gd name="T12" fmla="*/ 1598128 w 2074863"/>
              <a:gd name="T13" fmla="*/ 142089 h 1449388"/>
              <a:gd name="T14" fmla="*/ 1885296 w 2074863"/>
              <a:gd name="T15" fmla="*/ 549583 h 1449388"/>
              <a:gd name="T16" fmla="*/ 1586087 w 2074863"/>
              <a:gd name="T17" fmla="*/ 450078 h 1449388"/>
              <a:gd name="T18" fmla="*/ 486453 w 2074863"/>
              <a:gd name="T19" fmla="*/ 72185 h 1449388"/>
              <a:gd name="T20" fmla="*/ 151219 w 2074863"/>
              <a:gd name="T21" fmla="*/ 357281 h 1449388"/>
              <a:gd name="T22" fmla="*/ 295879 w 2074863"/>
              <a:gd name="T23" fmla="*/ 407592 h 1449388"/>
              <a:gd name="T24" fmla="*/ 486453 w 2074863"/>
              <a:gd name="T25" fmla="*/ 72185 h 1449388"/>
              <a:gd name="T26" fmla="*/ 681762 w 2074863"/>
              <a:gd name="T27" fmla="*/ 209994 h 1449388"/>
              <a:gd name="T28" fmla="*/ 910960 w 2074863"/>
              <a:gd name="T29" fmla="*/ 275617 h 1449388"/>
              <a:gd name="T30" fmla="*/ 1184248 w 2074863"/>
              <a:gd name="T31" fmla="*/ 351448 h 1449388"/>
              <a:gd name="T32" fmla="*/ 1396319 w 2074863"/>
              <a:gd name="T33" fmla="*/ 332855 h 1449388"/>
              <a:gd name="T34" fmla="*/ 1606205 w 2074863"/>
              <a:gd name="T35" fmla="*/ 562536 h 1449388"/>
              <a:gd name="T36" fmla="*/ 1640821 w 2074863"/>
              <a:gd name="T37" fmla="*/ 739718 h 1449388"/>
              <a:gd name="T38" fmla="*/ 1379558 w 2074863"/>
              <a:gd name="T39" fmla="*/ 843985 h 1449388"/>
              <a:gd name="T40" fmla="*/ 1124853 w 2074863"/>
              <a:gd name="T41" fmla="*/ 641283 h 1449388"/>
              <a:gd name="T42" fmla="*/ 720387 w 2074863"/>
              <a:gd name="T43" fmla="*/ 519516 h 1449388"/>
              <a:gd name="T44" fmla="*/ 653705 w 2074863"/>
              <a:gd name="T45" fmla="*/ 311345 h 1449388"/>
              <a:gd name="T46" fmla="*/ 325395 w 2074863"/>
              <a:gd name="T47" fmla="*/ 480871 h 1449388"/>
              <a:gd name="T48" fmla="*/ 435438 w 2074863"/>
              <a:gd name="T49" fmla="*/ 683574 h 1449388"/>
              <a:gd name="T50" fmla="*/ 530543 w 2074863"/>
              <a:gd name="T51" fmla="*/ 794768 h 1449388"/>
              <a:gd name="T52" fmla="*/ 611436 w 2074863"/>
              <a:gd name="T53" fmla="*/ 890286 h 1449388"/>
              <a:gd name="T54" fmla="*/ 688686 w 2074863"/>
              <a:gd name="T55" fmla="*/ 1001480 h 1449388"/>
              <a:gd name="T56" fmla="*/ 800188 w 2074863"/>
              <a:gd name="T57" fmla="*/ 1230068 h 1449388"/>
              <a:gd name="T58" fmla="*/ 913511 w 2074863"/>
              <a:gd name="T59" fmla="*/ 1255588 h 1449388"/>
              <a:gd name="T60" fmla="*/ 768486 w 2074863"/>
              <a:gd name="T61" fmla="*/ 1063458 h 1449388"/>
              <a:gd name="T62" fmla="*/ 798730 w 2074863"/>
              <a:gd name="T63" fmla="*/ 1022261 h 1449388"/>
              <a:gd name="T64" fmla="*/ 1047604 w 2074863"/>
              <a:gd name="T65" fmla="*/ 1245015 h 1449388"/>
              <a:gd name="T66" fmla="*/ 1112465 w 2074863"/>
              <a:gd name="T67" fmla="*/ 1184496 h 1449388"/>
              <a:gd name="T68" fmla="*/ 841727 w 2074863"/>
              <a:gd name="T69" fmla="*/ 896119 h 1449388"/>
              <a:gd name="T70" fmla="*/ 886182 w 2074863"/>
              <a:gd name="T71" fmla="*/ 868047 h 1449388"/>
              <a:gd name="T72" fmla="*/ 1205383 w 2074863"/>
              <a:gd name="T73" fmla="*/ 1138195 h 1449388"/>
              <a:gd name="T74" fmla="*/ 1202468 w 2074863"/>
              <a:gd name="T75" fmla="*/ 1026636 h 1449388"/>
              <a:gd name="T76" fmla="*/ 955779 w 2074863"/>
              <a:gd name="T77" fmla="*/ 749197 h 1449388"/>
              <a:gd name="T78" fmla="*/ 1006793 w 2074863"/>
              <a:gd name="T79" fmla="*/ 736437 h 1449388"/>
              <a:gd name="T80" fmla="*/ 1311053 w 2074863"/>
              <a:gd name="T81" fmla="*/ 1001480 h 1449388"/>
              <a:gd name="T82" fmla="*/ 1303037 w 2074863"/>
              <a:gd name="T83" fmla="*/ 890286 h 1449388"/>
              <a:gd name="T84" fmla="*/ 1310325 w 2074863"/>
              <a:gd name="T85" fmla="*/ 838516 h 1449388"/>
              <a:gd name="T86" fmla="*/ 1409802 w 2074863"/>
              <a:gd name="T87" fmla="*/ 919087 h 1449388"/>
              <a:gd name="T88" fmla="*/ 1378829 w 2074863"/>
              <a:gd name="T89" fmla="*/ 1028094 h 1449388"/>
              <a:gd name="T90" fmla="*/ 1306317 w 2074863"/>
              <a:gd name="T91" fmla="*/ 1123248 h 1449388"/>
              <a:gd name="T92" fmla="*/ 1210119 w 2074863"/>
              <a:gd name="T93" fmla="*/ 1205641 h 1449388"/>
              <a:gd name="T94" fmla="*/ 1113922 w 2074863"/>
              <a:gd name="T95" fmla="*/ 1290222 h 1449388"/>
              <a:gd name="T96" fmla="*/ 1016631 w 2074863"/>
              <a:gd name="T97" fmla="*/ 1300795 h 1449388"/>
              <a:gd name="T98" fmla="*/ 897478 w 2074863"/>
              <a:gd name="T99" fmla="*/ 1327044 h 1449388"/>
              <a:gd name="T100" fmla="*/ 625648 w 2074863"/>
              <a:gd name="T101" fmla="*/ 1160798 h 1449388"/>
              <a:gd name="T102" fmla="*/ 491918 w 2074863"/>
              <a:gd name="T103" fmla="*/ 1202360 h 1449388"/>
              <a:gd name="T104" fmla="*/ 458760 w 2074863"/>
              <a:gd name="T105" fmla="*/ 1134550 h 1449388"/>
              <a:gd name="T106" fmla="*/ 365477 w 2074863"/>
              <a:gd name="T107" fmla="*/ 1057260 h 1449388"/>
              <a:gd name="T108" fmla="*/ 317378 w 2074863"/>
              <a:gd name="T109" fmla="*/ 969763 h 1449388"/>
              <a:gd name="T110" fmla="*/ 233206 w 2074863"/>
              <a:gd name="T111" fmla="*/ 865131 h 1449388"/>
              <a:gd name="T112" fmla="*/ 268916 w 2074863"/>
              <a:gd name="T113" fmla="*/ 733520 h 1449388"/>
              <a:gd name="T114" fmla="*/ 186565 w 2074863"/>
              <a:gd name="T115" fmla="*/ 647845 h 1449388"/>
              <a:gd name="T116" fmla="*/ 1822 w 2074863"/>
              <a:gd name="T117" fmla="*/ 438580 h 1449388"/>
              <a:gd name="T118" fmla="*/ 272923 w 2074863"/>
              <a:gd name="T119" fmla="*/ 139996 h 14493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74863" h="1449388">
                <a:moveTo>
                  <a:pt x="1923841" y="577723"/>
                </a:moveTo>
                <a:lnTo>
                  <a:pt x="1919867" y="578517"/>
                </a:lnTo>
                <a:lnTo>
                  <a:pt x="1915893" y="579312"/>
                </a:lnTo>
                <a:lnTo>
                  <a:pt x="1911919" y="580503"/>
                </a:lnTo>
                <a:lnTo>
                  <a:pt x="1907944" y="582488"/>
                </a:lnTo>
                <a:lnTo>
                  <a:pt x="1904765" y="584871"/>
                </a:lnTo>
                <a:lnTo>
                  <a:pt x="1901983" y="586857"/>
                </a:lnTo>
                <a:lnTo>
                  <a:pt x="1898804" y="589636"/>
                </a:lnTo>
                <a:lnTo>
                  <a:pt x="1896022" y="592813"/>
                </a:lnTo>
                <a:lnTo>
                  <a:pt x="1893240" y="595593"/>
                </a:lnTo>
                <a:lnTo>
                  <a:pt x="1891253" y="599167"/>
                </a:lnTo>
                <a:lnTo>
                  <a:pt x="1889663" y="602741"/>
                </a:lnTo>
                <a:lnTo>
                  <a:pt x="1888471" y="606712"/>
                </a:lnTo>
                <a:lnTo>
                  <a:pt x="1887278" y="610683"/>
                </a:lnTo>
                <a:lnTo>
                  <a:pt x="1886483" y="615051"/>
                </a:lnTo>
                <a:lnTo>
                  <a:pt x="1886483" y="619419"/>
                </a:lnTo>
                <a:lnTo>
                  <a:pt x="1886483" y="623390"/>
                </a:lnTo>
                <a:lnTo>
                  <a:pt x="1887278" y="627758"/>
                </a:lnTo>
                <a:lnTo>
                  <a:pt x="1888471" y="631729"/>
                </a:lnTo>
                <a:lnTo>
                  <a:pt x="1889663" y="635303"/>
                </a:lnTo>
                <a:lnTo>
                  <a:pt x="1891253" y="639274"/>
                </a:lnTo>
                <a:lnTo>
                  <a:pt x="1893240" y="642451"/>
                </a:lnTo>
                <a:lnTo>
                  <a:pt x="1896022" y="646025"/>
                </a:lnTo>
                <a:lnTo>
                  <a:pt x="1898804" y="648805"/>
                </a:lnTo>
                <a:lnTo>
                  <a:pt x="1901983" y="651188"/>
                </a:lnTo>
                <a:lnTo>
                  <a:pt x="1904765" y="653967"/>
                </a:lnTo>
                <a:lnTo>
                  <a:pt x="1907944" y="655953"/>
                </a:lnTo>
                <a:lnTo>
                  <a:pt x="1911919" y="657541"/>
                </a:lnTo>
                <a:lnTo>
                  <a:pt x="1915893" y="659130"/>
                </a:lnTo>
                <a:lnTo>
                  <a:pt x="1919867" y="660321"/>
                </a:lnTo>
                <a:lnTo>
                  <a:pt x="1923841" y="660718"/>
                </a:lnTo>
                <a:lnTo>
                  <a:pt x="1928213" y="661115"/>
                </a:lnTo>
                <a:lnTo>
                  <a:pt x="1932585" y="660718"/>
                </a:lnTo>
                <a:lnTo>
                  <a:pt x="1936956" y="660321"/>
                </a:lnTo>
                <a:lnTo>
                  <a:pt x="1940533" y="659130"/>
                </a:lnTo>
                <a:lnTo>
                  <a:pt x="1944508" y="657541"/>
                </a:lnTo>
                <a:lnTo>
                  <a:pt x="1948084" y="655953"/>
                </a:lnTo>
                <a:lnTo>
                  <a:pt x="1951661" y="653967"/>
                </a:lnTo>
                <a:lnTo>
                  <a:pt x="1954841" y="651188"/>
                </a:lnTo>
                <a:lnTo>
                  <a:pt x="1958020" y="648805"/>
                </a:lnTo>
                <a:lnTo>
                  <a:pt x="1960405" y="646025"/>
                </a:lnTo>
                <a:lnTo>
                  <a:pt x="1963187" y="642451"/>
                </a:lnTo>
                <a:lnTo>
                  <a:pt x="1965174" y="639274"/>
                </a:lnTo>
                <a:lnTo>
                  <a:pt x="1966763" y="635303"/>
                </a:lnTo>
                <a:lnTo>
                  <a:pt x="1967956" y="631729"/>
                </a:lnTo>
                <a:lnTo>
                  <a:pt x="1969148" y="627758"/>
                </a:lnTo>
                <a:lnTo>
                  <a:pt x="1969943" y="623390"/>
                </a:lnTo>
                <a:lnTo>
                  <a:pt x="1970340" y="619419"/>
                </a:lnTo>
                <a:lnTo>
                  <a:pt x="1969943" y="615051"/>
                </a:lnTo>
                <a:lnTo>
                  <a:pt x="1969148" y="610683"/>
                </a:lnTo>
                <a:lnTo>
                  <a:pt x="1967956" y="606712"/>
                </a:lnTo>
                <a:lnTo>
                  <a:pt x="1966763" y="602741"/>
                </a:lnTo>
                <a:lnTo>
                  <a:pt x="1965174" y="599167"/>
                </a:lnTo>
                <a:lnTo>
                  <a:pt x="1963187" y="595593"/>
                </a:lnTo>
                <a:lnTo>
                  <a:pt x="1960405" y="592813"/>
                </a:lnTo>
                <a:lnTo>
                  <a:pt x="1958020" y="589636"/>
                </a:lnTo>
                <a:lnTo>
                  <a:pt x="1954841" y="586857"/>
                </a:lnTo>
                <a:lnTo>
                  <a:pt x="1951661" y="584871"/>
                </a:lnTo>
                <a:lnTo>
                  <a:pt x="1948084" y="582488"/>
                </a:lnTo>
                <a:lnTo>
                  <a:pt x="1944508" y="580503"/>
                </a:lnTo>
                <a:lnTo>
                  <a:pt x="1940533" y="579312"/>
                </a:lnTo>
                <a:lnTo>
                  <a:pt x="1936956" y="578517"/>
                </a:lnTo>
                <a:lnTo>
                  <a:pt x="1932585" y="577723"/>
                </a:lnTo>
                <a:lnTo>
                  <a:pt x="1928213" y="577723"/>
                </a:lnTo>
                <a:lnTo>
                  <a:pt x="1923841" y="577723"/>
                </a:lnTo>
                <a:close/>
                <a:moveTo>
                  <a:pt x="519301" y="160338"/>
                </a:moveTo>
                <a:lnTo>
                  <a:pt x="523687" y="160338"/>
                </a:lnTo>
                <a:lnTo>
                  <a:pt x="528072" y="160729"/>
                </a:lnTo>
                <a:lnTo>
                  <a:pt x="532059" y="161512"/>
                </a:lnTo>
                <a:lnTo>
                  <a:pt x="536445" y="162687"/>
                </a:lnTo>
                <a:lnTo>
                  <a:pt x="540033" y="163861"/>
                </a:lnTo>
                <a:lnTo>
                  <a:pt x="544020" y="166210"/>
                </a:lnTo>
                <a:lnTo>
                  <a:pt x="547209" y="168558"/>
                </a:lnTo>
                <a:lnTo>
                  <a:pt x="550399" y="170907"/>
                </a:lnTo>
                <a:lnTo>
                  <a:pt x="553588" y="174038"/>
                </a:lnTo>
                <a:lnTo>
                  <a:pt x="556379" y="176778"/>
                </a:lnTo>
                <a:lnTo>
                  <a:pt x="558771" y="180693"/>
                </a:lnTo>
                <a:lnTo>
                  <a:pt x="560366" y="183824"/>
                </a:lnTo>
                <a:lnTo>
                  <a:pt x="562359" y="188130"/>
                </a:lnTo>
                <a:lnTo>
                  <a:pt x="563954" y="192436"/>
                </a:lnTo>
                <a:lnTo>
                  <a:pt x="564752" y="196350"/>
                </a:lnTo>
                <a:lnTo>
                  <a:pt x="565150" y="201048"/>
                </a:lnTo>
                <a:lnTo>
                  <a:pt x="565150" y="205353"/>
                </a:lnTo>
                <a:lnTo>
                  <a:pt x="564752" y="209268"/>
                </a:lnTo>
                <a:lnTo>
                  <a:pt x="563954" y="213574"/>
                </a:lnTo>
                <a:lnTo>
                  <a:pt x="562758" y="217488"/>
                </a:lnTo>
                <a:lnTo>
                  <a:pt x="560765" y="221402"/>
                </a:lnTo>
                <a:lnTo>
                  <a:pt x="558771" y="224925"/>
                </a:lnTo>
                <a:lnTo>
                  <a:pt x="556778" y="228448"/>
                </a:lnTo>
                <a:lnTo>
                  <a:pt x="553987" y="231188"/>
                </a:lnTo>
                <a:lnTo>
                  <a:pt x="551196" y="234711"/>
                </a:lnTo>
                <a:lnTo>
                  <a:pt x="547608" y="237060"/>
                </a:lnTo>
                <a:lnTo>
                  <a:pt x="544418" y="239800"/>
                </a:lnTo>
                <a:lnTo>
                  <a:pt x="540431" y="241366"/>
                </a:lnTo>
                <a:lnTo>
                  <a:pt x="536843" y="242932"/>
                </a:lnTo>
                <a:lnTo>
                  <a:pt x="532458" y="244497"/>
                </a:lnTo>
                <a:lnTo>
                  <a:pt x="528072" y="245672"/>
                </a:lnTo>
                <a:lnTo>
                  <a:pt x="523687" y="246063"/>
                </a:lnTo>
                <a:lnTo>
                  <a:pt x="518902" y="246063"/>
                </a:lnTo>
                <a:lnTo>
                  <a:pt x="514915" y="245672"/>
                </a:lnTo>
                <a:lnTo>
                  <a:pt x="510530" y="244497"/>
                </a:lnTo>
                <a:lnTo>
                  <a:pt x="506543" y="243323"/>
                </a:lnTo>
                <a:lnTo>
                  <a:pt x="502955" y="241757"/>
                </a:lnTo>
                <a:lnTo>
                  <a:pt x="498968" y="239800"/>
                </a:lnTo>
                <a:lnTo>
                  <a:pt x="495778" y="237451"/>
                </a:lnTo>
                <a:lnTo>
                  <a:pt x="492190" y="235103"/>
                </a:lnTo>
                <a:lnTo>
                  <a:pt x="489399" y="232363"/>
                </a:lnTo>
                <a:lnTo>
                  <a:pt x="486210" y="228840"/>
                </a:lnTo>
                <a:lnTo>
                  <a:pt x="484216" y="225708"/>
                </a:lnTo>
                <a:lnTo>
                  <a:pt x="482223" y="221794"/>
                </a:lnTo>
                <a:lnTo>
                  <a:pt x="480628" y="217879"/>
                </a:lnTo>
                <a:lnTo>
                  <a:pt x="479033" y="213965"/>
                </a:lnTo>
                <a:lnTo>
                  <a:pt x="478236" y="209268"/>
                </a:lnTo>
                <a:lnTo>
                  <a:pt x="477837" y="205353"/>
                </a:lnTo>
                <a:lnTo>
                  <a:pt x="477837" y="200656"/>
                </a:lnTo>
                <a:lnTo>
                  <a:pt x="478236" y="196350"/>
                </a:lnTo>
                <a:lnTo>
                  <a:pt x="479033" y="192436"/>
                </a:lnTo>
                <a:lnTo>
                  <a:pt x="480628" y="188522"/>
                </a:lnTo>
                <a:lnTo>
                  <a:pt x="481824" y="184607"/>
                </a:lnTo>
                <a:lnTo>
                  <a:pt x="483818" y="181084"/>
                </a:lnTo>
                <a:lnTo>
                  <a:pt x="486210" y="177561"/>
                </a:lnTo>
                <a:lnTo>
                  <a:pt x="489001" y="174430"/>
                </a:lnTo>
                <a:lnTo>
                  <a:pt x="491791" y="171298"/>
                </a:lnTo>
                <a:lnTo>
                  <a:pt x="494981" y="168558"/>
                </a:lnTo>
                <a:lnTo>
                  <a:pt x="498569" y="166601"/>
                </a:lnTo>
                <a:lnTo>
                  <a:pt x="502157" y="164252"/>
                </a:lnTo>
                <a:lnTo>
                  <a:pt x="506144" y="162687"/>
                </a:lnTo>
                <a:lnTo>
                  <a:pt x="510530" y="161512"/>
                </a:lnTo>
                <a:lnTo>
                  <a:pt x="514915" y="160729"/>
                </a:lnTo>
                <a:lnTo>
                  <a:pt x="519301" y="160338"/>
                </a:lnTo>
                <a:close/>
                <a:moveTo>
                  <a:pt x="1699693" y="111125"/>
                </a:moveTo>
                <a:lnTo>
                  <a:pt x="1718770" y="131377"/>
                </a:lnTo>
                <a:lnTo>
                  <a:pt x="1740628" y="154806"/>
                </a:lnTo>
                <a:lnTo>
                  <a:pt x="1768448" y="186178"/>
                </a:lnTo>
                <a:lnTo>
                  <a:pt x="1784345" y="204842"/>
                </a:lnTo>
                <a:lnTo>
                  <a:pt x="1801832" y="224697"/>
                </a:lnTo>
                <a:lnTo>
                  <a:pt x="1819318" y="246538"/>
                </a:lnTo>
                <a:lnTo>
                  <a:pt x="1838395" y="269173"/>
                </a:lnTo>
                <a:lnTo>
                  <a:pt x="1857471" y="293793"/>
                </a:lnTo>
                <a:lnTo>
                  <a:pt x="1877343" y="318811"/>
                </a:lnTo>
                <a:lnTo>
                  <a:pt x="1897611" y="345417"/>
                </a:lnTo>
                <a:lnTo>
                  <a:pt x="1917483" y="372420"/>
                </a:lnTo>
                <a:lnTo>
                  <a:pt x="1936956" y="400217"/>
                </a:lnTo>
                <a:lnTo>
                  <a:pt x="1954841" y="426823"/>
                </a:lnTo>
                <a:lnTo>
                  <a:pt x="1971930" y="453032"/>
                </a:lnTo>
                <a:lnTo>
                  <a:pt x="1987032" y="478050"/>
                </a:lnTo>
                <a:lnTo>
                  <a:pt x="2001339" y="501479"/>
                </a:lnTo>
                <a:lnTo>
                  <a:pt x="2014057" y="524511"/>
                </a:lnTo>
                <a:lnTo>
                  <a:pt x="2025980" y="545558"/>
                </a:lnTo>
                <a:lnTo>
                  <a:pt x="2036313" y="565016"/>
                </a:lnTo>
                <a:lnTo>
                  <a:pt x="2045454" y="582488"/>
                </a:lnTo>
                <a:lnTo>
                  <a:pt x="2053402" y="598770"/>
                </a:lnTo>
                <a:lnTo>
                  <a:pt x="2065325" y="623787"/>
                </a:lnTo>
                <a:lnTo>
                  <a:pt x="2072479" y="640069"/>
                </a:lnTo>
                <a:lnTo>
                  <a:pt x="2074863" y="646025"/>
                </a:lnTo>
                <a:lnTo>
                  <a:pt x="1870189" y="796925"/>
                </a:lnTo>
                <a:lnTo>
                  <a:pt x="1867407" y="789380"/>
                </a:lnTo>
                <a:lnTo>
                  <a:pt x="1859856" y="767142"/>
                </a:lnTo>
                <a:lnTo>
                  <a:pt x="1854689" y="751258"/>
                </a:lnTo>
                <a:lnTo>
                  <a:pt x="1847933" y="733388"/>
                </a:lnTo>
                <a:lnTo>
                  <a:pt x="1839985" y="712342"/>
                </a:lnTo>
                <a:lnTo>
                  <a:pt x="1830844" y="690104"/>
                </a:lnTo>
                <a:lnTo>
                  <a:pt x="1820908" y="666278"/>
                </a:lnTo>
                <a:lnTo>
                  <a:pt x="1809383" y="640466"/>
                </a:lnTo>
                <a:lnTo>
                  <a:pt x="1797063" y="614257"/>
                </a:lnTo>
                <a:lnTo>
                  <a:pt x="1783550" y="586857"/>
                </a:lnTo>
                <a:lnTo>
                  <a:pt x="1768845" y="559059"/>
                </a:lnTo>
                <a:lnTo>
                  <a:pt x="1753346" y="531262"/>
                </a:lnTo>
                <a:lnTo>
                  <a:pt x="1744602" y="517363"/>
                </a:lnTo>
                <a:lnTo>
                  <a:pt x="1736256" y="503862"/>
                </a:lnTo>
                <a:lnTo>
                  <a:pt x="1727513" y="490360"/>
                </a:lnTo>
                <a:lnTo>
                  <a:pt x="1718770" y="476859"/>
                </a:lnTo>
                <a:lnTo>
                  <a:pt x="1709232" y="463357"/>
                </a:lnTo>
                <a:lnTo>
                  <a:pt x="1700091" y="450650"/>
                </a:lnTo>
                <a:lnTo>
                  <a:pt x="1690552" y="438339"/>
                </a:lnTo>
                <a:lnTo>
                  <a:pt x="1681014" y="426029"/>
                </a:lnTo>
                <a:lnTo>
                  <a:pt x="1661938" y="403394"/>
                </a:lnTo>
                <a:lnTo>
                  <a:pt x="1643259" y="381951"/>
                </a:lnTo>
                <a:lnTo>
                  <a:pt x="1624977" y="362095"/>
                </a:lnTo>
                <a:lnTo>
                  <a:pt x="1606696" y="343431"/>
                </a:lnTo>
                <a:lnTo>
                  <a:pt x="1590004" y="327150"/>
                </a:lnTo>
                <a:lnTo>
                  <a:pt x="1573312" y="311663"/>
                </a:lnTo>
                <a:lnTo>
                  <a:pt x="1558210" y="298559"/>
                </a:lnTo>
                <a:lnTo>
                  <a:pt x="1544697" y="287042"/>
                </a:lnTo>
                <a:lnTo>
                  <a:pt x="1532377" y="276718"/>
                </a:lnTo>
                <a:lnTo>
                  <a:pt x="1522044" y="268776"/>
                </a:lnTo>
                <a:lnTo>
                  <a:pt x="1506942" y="257657"/>
                </a:lnTo>
                <a:lnTo>
                  <a:pt x="1501775" y="254083"/>
                </a:lnTo>
                <a:lnTo>
                  <a:pt x="1699693" y="111125"/>
                </a:lnTo>
                <a:close/>
                <a:moveTo>
                  <a:pt x="529828" y="78646"/>
                </a:moveTo>
                <a:lnTo>
                  <a:pt x="511572" y="88179"/>
                </a:lnTo>
                <a:lnTo>
                  <a:pt x="489347" y="100889"/>
                </a:lnTo>
                <a:lnTo>
                  <a:pt x="476647" y="108436"/>
                </a:lnTo>
                <a:lnTo>
                  <a:pt x="463153" y="116777"/>
                </a:lnTo>
                <a:lnTo>
                  <a:pt x="448865" y="126310"/>
                </a:lnTo>
                <a:lnTo>
                  <a:pt x="433784" y="136240"/>
                </a:lnTo>
                <a:lnTo>
                  <a:pt x="417512" y="147759"/>
                </a:lnTo>
                <a:lnTo>
                  <a:pt x="401637" y="159675"/>
                </a:lnTo>
                <a:lnTo>
                  <a:pt x="384175" y="172783"/>
                </a:lnTo>
                <a:lnTo>
                  <a:pt x="367109" y="186288"/>
                </a:lnTo>
                <a:lnTo>
                  <a:pt x="349250" y="200984"/>
                </a:lnTo>
                <a:lnTo>
                  <a:pt x="331787" y="216475"/>
                </a:lnTo>
                <a:lnTo>
                  <a:pt x="313531" y="233157"/>
                </a:lnTo>
                <a:lnTo>
                  <a:pt x="294878" y="250634"/>
                </a:lnTo>
                <a:lnTo>
                  <a:pt x="277019" y="268905"/>
                </a:lnTo>
                <a:lnTo>
                  <a:pt x="259159" y="287177"/>
                </a:lnTo>
                <a:lnTo>
                  <a:pt x="225028" y="322528"/>
                </a:lnTo>
                <a:lnTo>
                  <a:pt x="193278" y="356687"/>
                </a:lnTo>
                <a:lnTo>
                  <a:pt x="164703" y="389257"/>
                </a:lnTo>
                <a:lnTo>
                  <a:pt x="138906" y="419445"/>
                </a:lnTo>
                <a:lnTo>
                  <a:pt x="116284" y="446057"/>
                </a:lnTo>
                <a:lnTo>
                  <a:pt x="97234" y="469095"/>
                </a:lnTo>
                <a:lnTo>
                  <a:pt x="82550" y="488161"/>
                </a:lnTo>
                <a:lnTo>
                  <a:pt x="205184" y="612882"/>
                </a:lnTo>
                <a:lnTo>
                  <a:pt x="213915" y="597391"/>
                </a:lnTo>
                <a:lnTo>
                  <a:pt x="224631" y="581106"/>
                </a:lnTo>
                <a:lnTo>
                  <a:pt x="236934" y="562437"/>
                </a:lnTo>
                <a:lnTo>
                  <a:pt x="250428" y="542974"/>
                </a:lnTo>
                <a:lnTo>
                  <a:pt x="256381" y="531456"/>
                </a:lnTo>
                <a:lnTo>
                  <a:pt x="260350" y="524306"/>
                </a:lnTo>
                <a:lnTo>
                  <a:pt x="265112" y="515965"/>
                </a:lnTo>
                <a:lnTo>
                  <a:pt x="270669" y="507623"/>
                </a:lnTo>
                <a:lnTo>
                  <a:pt x="277019" y="498885"/>
                </a:lnTo>
                <a:lnTo>
                  <a:pt x="284162" y="488558"/>
                </a:lnTo>
                <a:lnTo>
                  <a:pt x="292100" y="478628"/>
                </a:lnTo>
                <a:lnTo>
                  <a:pt x="301228" y="467506"/>
                </a:lnTo>
                <a:lnTo>
                  <a:pt x="311547" y="456385"/>
                </a:lnTo>
                <a:lnTo>
                  <a:pt x="322262" y="444071"/>
                </a:lnTo>
                <a:lnTo>
                  <a:pt x="334565" y="431758"/>
                </a:lnTo>
                <a:lnTo>
                  <a:pt x="348059" y="418650"/>
                </a:lnTo>
                <a:lnTo>
                  <a:pt x="362347" y="405543"/>
                </a:lnTo>
                <a:lnTo>
                  <a:pt x="378619" y="391641"/>
                </a:lnTo>
                <a:lnTo>
                  <a:pt x="395684" y="377739"/>
                </a:lnTo>
                <a:lnTo>
                  <a:pt x="413147" y="362248"/>
                </a:lnTo>
                <a:lnTo>
                  <a:pt x="430609" y="347154"/>
                </a:lnTo>
                <a:lnTo>
                  <a:pt x="448469" y="332855"/>
                </a:lnTo>
                <a:lnTo>
                  <a:pt x="466328" y="318953"/>
                </a:lnTo>
                <a:lnTo>
                  <a:pt x="484188" y="305448"/>
                </a:lnTo>
                <a:lnTo>
                  <a:pt x="502047" y="292737"/>
                </a:lnTo>
                <a:lnTo>
                  <a:pt x="519510" y="280821"/>
                </a:lnTo>
                <a:lnTo>
                  <a:pt x="536972" y="268905"/>
                </a:lnTo>
                <a:lnTo>
                  <a:pt x="553641" y="257784"/>
                </a:lnTo>
                <a:lnTo>
                  <a:pt x="570310" y="247457"/>
                </a:lnTo>
                <a:lnTo>
                  <a:pt x="601663" y="228391"/>
                </a:lnTo>
                <a:lnTo>
                  <a:pt x="629841" y="212106"/>
                </a:lnTo>
                <a:lnTo>
                  <a:pt x="654050" y="198601"/>
                </a:lnTo>
                <a:lnTo>
                  <a:pt x="529828" y="78646"/>
                </a:lnTo>
                <a:close/>
                <a:moveTo>
                  <a:pt x="537766" y="0"/>
                </a:moveTo>
                <a:lnTo>
                  <a:pt x="542925" y="794"/>
                </a:lnTo>
                <a:lnTo>
                  <a:pt x="548085" y="2383"/>
                </a:lnTo>
                <a:lnTo>
                  <a:pt x="552450" y="4369"/>
                </a:lnTo>
                <a:lnTo>
                  <a:pt x="557213" y="6752"/>
                </a:lnTo>
                <a:lnTo>
                  <a:pt x="561181" y="10327"/>
                </a:lnTo>
                <a:lnTo>
                  <a:pt x="738981" y="181521"/>
                </a:lnTo>
                <a:lnTo>
                  <a:pt x="741760" y="185096"/>
                </a:lnTo>
                <a:lnTo>
                  <a:pt x="744538" y="188274"/>
                </a:lnTo>
                <a:lnTo>
                  <a:pt x="746522" y="192246"/>
                </a:lnTo>
                <a:lnTo>
                  <a:pt x="748110" y="195820"/>
                </a:lnTo>
                <a:lnTo>
                  <a:pt x="748903" y="200190"/>
                </a:lnTo>
                <a:lnTo>
                  <a:pt x="749697" y="204162"/>
                </a:lnTo>
                <a:lnTo>
                  <a:pt x="749697" y="208531"/>
                </a:lnTo>
                <a:lnTo>
                  <a:pt x="749300" y="213297"/>
                </a:lnTo>
                <a:lnTo>
                  <a:pt x="748506" y="217269"/>
                </a:lnTo>
                <a:lnTo>
                  <a:pt x="746919" y="221241"/>
                </a:lnTo>
                <a:lnTo>
                  <a:pt x="745331" y="224816"/>
                </a:lnTo>
                <a:lnTo>
                  <a:pt x="742553" y="228788"/>
                </a:lnTo>
                <a:lnTo>
                  <a:pt x="740172" y="231568"/>
                </a:lnTo>
                <a:lnTo>
                  <a:pt x="736600" y="234746"/>
                </a:lnTo>
                <a:lnTo>
                  <a:pt x="733425" y="237129"/>
                </a:lnTo>
                <a:lnTo>
                  <a:pt x="729456" y="239512"/>
                </a:lnTo>
                <a:lnTo>
                  <a:pt x="722710" y="242690"/>
                </a:lnTo>
                <a:lnTo>
                  <a:pt x="705247" y="251429"/>
                </a:lnTo>
                <a:lnTo>
                  <a:pt x="776685" y="295915"/>
                </a:lnTo>
                <a:lnTo>
                  <a:pt x="813594" y="318953"/>
                </a:lnTo>
                <a:lnTo>
                  <a:pt x="843756" y="338416"/>
                </a:lnTo>
                <a:lnTo>
                  <a:pt x="855266" y="332458"/>
                </a:lnTo>
                <a:lnTo>
                  <a:pt x="867569" y="326500"/>
                </a:lnTo>
                <a:lnTo>
                  <a:pt x="879872" y="321733"/>
                </a:lnTo>
                <a:lnTo>
                  <a:pt x="892175" y="317364"/>
                </a:lnTo>
                <a:lnTo>
                  <a:pt x="905669" y="312995"/>
                </a:lnTo>
                <a:lnTo>
                  <a:pt x="919163" y="309817"/>
                </a:lnTo>
                <a:lnTo>
                  <a:pt x="933847" y="307037"/>
                </a:lnTo>
                <a:lnTo>
                  <a:pt x="948135" y="304256"/>
                </a:lnTo>
                <a:lnTo>
                  <a:pt x="970756" y="301873"/>
                </a:lnTo>
                <a:lnTo>
                  <a:pt x="992188" y="300284"/>
                </a:lnTo>
                <a:lnTo>
                  <a:pt x="1013222" y="299093"/>
                </a:lnTo>
                <a:lnTo>
                  <a:pt x="1033066" y="298696"/>
                </a:lnTo>
                <a:lnTo>
                  <a:pt x="1052513" y="299490"/>
                </a:lnTo>
                <a:lnTo>
                  <a:pt x="1070769" y="301079"/>
                </a:lnTo>
                <a:lnTo>
                  <a:pt x="1088231" y="302668"/>
                </a:lnTo>
                <a:lnTo>
                  <a:pt x="1105297" y="305051"/>
                </a:lnTo>
                <a:lnTo>
                  <a:pt x="1121172" y="308228"/>
                </a:lnTo>
                <a:lnTo>
                  <a:pt x="1137047" y="311803"/>
                </a:lnTo>
                <a:lnTo>
                  <a:pt x="1151731" y="315775"/>
                </a:lnTo>
                <a:lnTo>
                  <a:pt x="1165622" y="320542"/>
                </a:lnTo>
                <a:lnTo>
                  <a:pt x="1179116" y="324911"/>
                </a:lnTo>
                <a:lnTo>
                  <a:pt x="1191816" y="329677"/>
                </a:lnTo>
                <a:lnTo>
                  <a:pt x="1203722" y="335238"/>
                </a:lnTo>
                <a:lnTo>
                  <a:pt x="1215231" y="340004"/>
                </a:lnTo>
                <a:lnTo>
                  <a:pt x="1226741" y="345565"/>
                </a:lnTo>
                <a:lnTo>
                  <a:pt x="1237060" y="351126"/>
                </a:lnTo>
                <a:lnTo>
                  <a:pt x="1256506" y="362645"/>
                </a:lnTo>
                <a:lnTo>
                  <a:pt x="1274366" y="372972"/>
                </a:lnTo>
                <a:lnTo>
                  <a:pt x="1289844" y="382902"/>
                </a:lnTo>
                <a:lnTo>
                  <a:pt x="1304131" y="391641"/>
                </a:lnTo>
                <a:lnTo>
                  <a:pt x="1310878" y="395613"/>
                </a:lnTo>
                <a:lnTo>
                  <a:pt x="1317228" y="398790"/>
                </a:lnTo>
                <a:lnTo>
                  <a:pt x="1323578" y="401968"/>
                </a:lnTo>
                <a:lnTo>
                  <a:pt x="1329135" y="403954"/>
                </a:lnTo>
                <a:lnTo>
                  <a:pt x="1334691" y="405543"/>
                </a:lnTo>
                <a:lnTo>
                  <a:pt x="1340247" y="406337"/>
                </a:lnTo>
                <a:lnTo>
                  <a:pt x="1345406" y="407132"/>
                </a:lnTo>
                <a:lnTo>
                  <a:pt x="1351360" y="407132"/>
                </a:lnTo>
                <a:lnTo>
                  <a:pt x="1358106" y="406734"/>
                </a:lnTo>
                <a:lnTo>
                  <a:pt x="1364853" y="406337"/>
                </a:lnTo>
                <a:lnTo>
                  <a:pt x="1379538" y="404351"/>
                </a:lnTo>
                <a:lnTo>
                  <a:pt x="1395810" y="401173"/>
                </a:lnTo>
                <a:lnTo>
                  <a:pt x="1412081" y="397201"/>
                </a:lnTo>
                <a:lnTo>
                  <a:pt x="1429544" y="392832"/>
                </a:lnTo>
                <a:lnTo>
                  <a:pt x="1446610" y="387669"/>
                </a:lnTo>
                <a:lnTo>
                  <a:pt x="1463675" y="382505"/>
                </a:lnTo>
                <a:lnTo>
                  <a:pt x="1494631" y="371781"/>
                </a:lnTo>
                <a:lnTo>
                  <a:pt x="1520825" y="362645"/>
                </a:lnTo>
                <a:lnTo>
                  <a:pt x="1545035" y="353112"/>
                </a:lnTo>
                <a:lnTo>
                  <a:pt x="1550988" y="357481"/>
                </a:lnTo>
                <a:lnTo>
                  <a:pt x="1557338" y="363439"/>
                </a:lnTo>
                <a:lnTo>
                  <a:pt x="1566069" y="371383"/>
                </a:lnTo>
                <a:lnTo>
                  <a:pt x="1577578" y="382108"/>
                </a:lnTo>
                <a:lnTo>
                  <a:pt x="1589881" y="395215"/>
                </a:lnTo>
                <a:lnTo>
                  <a:pt x="1604963" y="410309"/>
                </a:lnTo>
                <a:lnTo>
                  <a:pt x="1620838" y="428183"/>
                </a:lnTo>
                <a:lnTo>
                  <a:pt x="1638697" y="449235"/>
                </a:lnTo>
                <a:lnTo>
                  <a:pt x="1656953" y="472670"/>
                </a:lnTo>
                <a:lnTo>
                  <a:pt x="1666875" y="485380"/>
                </a:lnTo>
                <a:lnTo>
                  <a:pt x="1676400" y="498885"/>
                </a:lnTo>
                <a:lnTo>
                  <a:pt x="1686719" y="512787"/>
                </a:lnTo>
                <a:lnTo>
                  <a:pt x="1696641" y="527881"/>
                </a:lnTo>
                <a:lnTo>
                  <a:pt x="1707356" y="542974"/>
                </a:lnTo>
                <a:lnTo>
                  <a:pt x="1717675" y="559657"/>
                </a:lnTo>
                <a:lnTo>
                  <a:pt x="1727994" y="576339"/>
                </a:lnTo>
                <a:lnTo>
                  <a:pt x="1738710" y="594213"/>
                </a:lnTo>
                <a:lnTo>
                  <a:pt x="1749425" y="612882"/>
                </a:lnTo>
                <a:lnTo>
                  <a:pt x="1760141" y="632345"/>
                </a:lnTo>
                <a:lnTo>
                  <a:pt x="1770460" y="651808"/>
                </a:lnTo>
                <a:lnTo>
                  <a:pt x="1781175" y="672859"/>
                </a:lnTo>
                <a:lnTo>
                  <a:pt x="1802606" y="715360"/>
                </a:lnTo>
                <a:lnTo>
                  <a:pt x="1810544" y="731645"/>
                </a:lnTo>
                <a:lnTo>
                  <a:pt x="1813322" y="739192"/>
                </a:lnTo>
                <a:lnTo>
                  <a:pt x="1816100" y="745944"/>
                </a:lnTo>
                <a:lnTo>
                  <a:pt x="1817688" y="752300"/>
                </a:lnTo>
                <a:lnTo>
                  <a:pt x="1818878" y="758258"/>
                </a:lnTo>
                <a:lnTo>
                  <a:pt x="1819275" y="764216"/>
                </a:lnTo>
                <a:lnTo>
                  <a:pt x="1819275" y="769379"/>
                </a:lnTo>
                <a:lnTo>
                  <a:pt x="1818481" y="774543"/>
                </a:lnTo>
                <a:lnTo>
                  <a:pt x="1816497" y="778912"/>
                </a:lnTo>
                <a:lnTo>
                  <a:pt x="1814116" y="783679"/>
                </a:lnTo>
                <a:lnTo>
                  <a:pt x="1810544" y="788445"/>
                </a:lnTo>
                <a:lnTo>
                  <a:pt x="1805781" y="792417"/>
                </a:lnTo>
                <a:lnTo>
                  <a:pt x="1801019" y="796786"/>
                </a:lnTo>
                <a:lnTo>
                  <a:pt x="1794272" y="801155"/>
                </a:lnTo>
                <a:lnTo>
                  <a:pt x="1787128" y="805922"/>
                </a:lnTo>
                <a:lnTo>
                  <a:pt x="1778397" y="810688"/>
                </a:lnTo>
                <a:lnTo>
                  <a:pt x="1769269" y="815852"/>
                </a:lnTo>
                <a:lnTo>
                  <a:pt x="1747044" y="826179"/>
                </a:lnTo>
                <a:lnTo>
                  <a:pt x="1720056" y="838492"/>
                </a:lnTo>
                <a:lnTo>
                  <a:pt x="1687910" y="852394"/>
                </a:lnTo>
                <a:lnTo>
                  <a:pt x="1650206" y="868680"/>
                </a:lnTo>
                <a:lnTo>
                  <a:pt x="1607741" y="888142"/>
                </a:lnTo>
                <a:lnTo>
                  <a:pt x="1568450" y="905619"/>
                </a:lnTo>
                <a:lnTo>
                  <a:pt x="1553766" y="911975"/>
                </a:lnTo>
                <a:lnTo>
                  <a:pt x="1541463" y="916344"/>
                </a:lnTo>
                <a:lnTo>
                  <a:pt x="1531144" y="919521"/>
                </a:lnTo>
                <a:lnTo>
                  <a:pt x="1526778" y="920713"/>
                </a:lnTo>
                <a:lnTo>
                  <a:pt x="1522810" y="921507"/>
                </a:lnTo>
                <a:lnTo>
                  <a:pt x="1518841" y="921905"/>
                </a:lnTo>
                <a:lnTo>
                  <a:pt x="1514872" y="921905"/>
                </a:lnTo>
                <a:lnTo>
                  <a:pt x="1511697" y="921507"/>
                </a:lnTo>
                <a:lnTo>
                  <a:pt x="1508522" y="921110"/>
                </a:lnTo>
                <a:lnTo>
                  <a:pt x="1505347" y="920316"/>
                </a:lnTo>
                <a:lnTo>
                  <a:pt x="1502569" y="919521"/>
                </a:lnTo>
                <a:lnTo>
                  <a:pt x="1496219" y="916344"/>
                </a:lnTo>
                <a:lnTo>
                  <a:pt x="1489869" y="912769"/>
                </a:lnTo>
                <a:lnTo>
                  <a:pt x="1482328" y="907605"/>
                </a:lnTo>
                <a:lnTo>
                  <a:pt x="1472803" y="902045"/>
                </a:lnTo>
                <a:lnTo>
                  <a:pt x="1462485" y="895689"/>
                </a:lnTo>
                <a:lnTo>
                  <a:pt x="1449785" y="888540"/>
                </a:lnTo>
                <a:lnTo>
                  <a:pt x="1433910" y="880993"/>
                </a:lnTo>
                <a:lnTo>
                  <a:pt x="1425178" y="876624"/>
                </a:lnTo>
                <a:lnTo>
                  <a:pt x="1415653" y="870666"/>
                </a:lnTo>
                <a:lnTo>
                  <a:pt x="1404541" y="863516"/>
                </a:lnTo>
                <a:lnTo>
                  <a:pt x="1393428" y="854778"/>
                </a:lnTo>
                <a:lnTo>
                  <a:pt x="1381522" y="845642"/>
                </a:lnTo>
                <a:lnTo>
                  <a:pt x="1368822" y="834917"/>
                </a:lnTo>
                <a:lnTo>
                  <a:pt x="1355725" y="823796"/>
                </a:lnTo>
                <a:lnTo>
                  <a:pt x="1342231" y="811483"/>
                </a:lnTo>
                <a:lnTo>
                  <a:pt x="1314053" y="785267"/>
                </a:lnTo>
                <a:lnTo>
                  <a:pt x="1284288" y="757463"/>
                </a:lnTo>
                <a:lnTo>
                  <a:pt x="1254522" y="728468"/>
                </a:lnTo>
                <a:lnTo>
                  <a:pt x="1225153" y="698677"/>
                </a:lnTo>
                <a:lnTo>
                  <a:pt x="1167606" y="642275"/>
                </a:lnTo>
                <a:lnTo>
                  <a:pt x="1141016" y="616457"/>
                </a:lnTo>
                <a:lnTo>
                  <a:pt x="1116806" y="593816"/>
                </a:lnTo>
                <a:lnTo>
                  <a:pt x="1105694" y="583886"/>
                </a:lnTo>
                <a:lnTo>
                  <a:pt x="1094978" y="574751"/>
                </a:lnTo>
                <a:lnTo>
                  <a:pt x="1085453" y="567204"/>
                </a:lnTo>
                <a:lnTo>
                  <a:pt x="1077119" y="560451"/>
                </a:lnTo>
                <a:lnTo>
                  <a:pt x="1069181" y="554890"/>
                </a:lnTo>
                <a:lnTo>
                  <a:pt x="1062435" y="551316"/>
                </a:lnTo>
                <a:lnTo>
                  <a:pt x="1056878" y="548535"/>
                </a:lnTo>
                <a:lnTo>
                  <a:pt x="1054100" y="547741"/>
                </a:lnTo>
                <a:lnTo>
                  <a:pt x="1052116" y="547741"/>
                </a:lnTo>
                <a:lnTo>
                  <a:pt x="1042591" y="547741"/>
                </a:lnTo>
                <a:lnTo>
                  <a:pt x="1028700" y="548535"/>
                </a:lnTo>
                <a:lnTo>
                  <a:pt x="992585" y="550918"/>
                </a:lnTo>
                <a:lnTo>
                  <a:pt x="949325" y="553302"/>
                </a:lnTo>
                <a:lnTo>
                  <a:pt x="902494" y="556479"/>
                </a:lnTo>
                <a:lnTo>
                  <a:pt x="820341" y="562835"/>
                </a:lnTo>
                <a:lnTo>
                  <a:pt x="784622" y="566012"/>
                </a:lnTo>
                <a:lnTo>
                  <a:pt x="760810" y="542180"/>
                </a:lnTo>
                <a:lnTo>
                  <a:pt x="755650" y="532250"/>
                </a:lnTo>
                <a:lnTo>
                  <a:pt x="752078" y="521526"/>
                </a:lnTo>
                <a:lnTo>
                  <a:pt x="748506" y="511596"/>
                </a:lnTo>
                <a:lnTo>
                  <a:pt x="746522" y="500871"/>
                </a:lnTo>
                <a:lnTo>
                  <a:pt x="745331" y="490544"/>
                </a:lnTo>
                <a:lnTo>
                  <a:pt x="744935" y="480217"/>
                </a:lnTo>
                <a:lnTo>
                  <a:pt x="745728" y="470287"/>
                </a:lnTo>
                <a:lnTo>
                  <a:pt x="746919" y="459959"/>
                </a:lnTo>
                <a:lnTo>
                  <a:pt x="748903" y="450029"/>
                </a:lnTo>
                <a:lnTo>
                  <a:pt x="752078" y="440099"/>
                </a:lnTo>
                <a:lnTo>
                  <a:pt x="755650" y="430566"/>
                </a:lnTo>
                <a:lnTo>
                  <a:pt x="760016" y="420636"/>
                </a:lnTo>
                <a:lnTo>
                  <a:pt x="765175" y="411501"/>
                </a:lnTo>
                <a:lnTo>
                  <a:pt x="771128" y="402365"/>
                </a:lnTo>
                <a:lnTo>
                  <a:pt x="777875" y="393229"/>
                </a:lnTo>
                <a:lnTo>
                  <a:pt x="785019" y="384888"/>
                </a:lnTo>
                <a:lnTo>
                  <a:pt x="749697" y="362645"/>
                </a:lnTo>
                <a:lnTo>
                  <a:pt x="711994" y="339210"/>
                </a:lnTo>
                <a:lnTo>
                  <a:pt x="648494" y="300682"/>
                </a:lnTo>
                <a:lnTo>
                  <a:pt x="635000" y="307037"/>
                </a:lnTo>
                <a:lnTo>
                  <a:pt x="617538" y="316172"/>
                </a:lnTo>
                <a:lnTo>
                  <a:pt x="596503" y="327691"/>
                </a:lnTo>
                <a:lnTo>
                  <a:pt x="572294" y="341593"/>
                </a:lnTo>
                <a:lnTo>
                  <a:pt x="545306" y="357879"/>
                </a:lnTo>
                <a:lnTo>
                  <a:pt x="531019" y="367014"/>
                </a:lnTo>
                <a:lnTo>
                  <a:pt x="516335" y="377341"/>
                </a:lnTo>
                <a:lnTo>
                  <a:pt x="500856" y="387669"/>
                </a:lnTo>
                <a:lnTo>
                  <a:pt x="484585" y="399187"/>
                </a:lnTo>
                <a:lnTo>
                  <a:pt x="467915" y="411501"/>
                </a:lnTo>
                <a:lnTo>
                  <a:pt x="450850" y="424211"/>
                </a:lnTo>
                <a:lnTo>
                  <a:pt x="438150" y="434141"/>
                </a:lnTo>
                <a:lnTo>
                  <a:pt x="432990" y="439702"/>
                </a:lnTo>
                <a:lnTo>
                  <a:pt x="415131" y="456782"/>
                </a:lnTo>
                <a:lnTo>
                  <a:pt x="398859" y="473464"/>
                </a:lnTo>
                <a:lnTo>
                  <a:pt x="382984" y="490544"/>
                </a:lnTo>
                <a:lnTo>
                  <a:pt x="368300" y="506829"/>
                </a:lnTo>
                <a:lnTo>
                  <a:pt x="354409" y="523909"/>
                </a:lnTo>
                <a:lnTo>
                  <a:pt x="341312" y="539797"/>
                </a:lnTo>
                <a:lnTo>
                  <a:pt x="329009" y="555685"/>
                </a:lnTo>
                <a:lnTo>
                  <a:pt x="317500" y="570779"/>
                </a:lnTo>
                <a:lnTo>
                  <a:pt x="387350" y="732042"/>
                </a:lnTo>
                <a:lnTo>
                  <a:pt x="401240" y="724098"/>
                </a:lnTo>
                <a:lnTo>
                  <a:pt x="406400" y="721318"/>
                </a:lnTo>
                <a:lnTo>
                  <a:pt x="413147" y="720523"/>
                </a:lnTo>
                <a:lnTo>
                  <a:pt x="419497" y="719729"/>
                </a:lnTo>
                <a:lnTo>
                  <a:pt x="425053" y="719729"/>
                </a:lnTo>
                <a:lnTo>
                  <a:pt x="430609" y="720523"/>
                </a:lnTo>
                <a:lnTo>
                  <a:pt x="436165" y="721715"/>
                </a:lnTo>
                <a:lnTo>
                  <a:pt x="441325" y="722907"/>
                </a:lnTo>
                <a:lnTo>
                  <a:pt x="446484" y="724495"/>
                </a:lnTo>
                <a:lnTo>
                  <a:pt x="450850" y="726482"/>
                </a:lnTo>
                <a:lnTo>
                  <a:pt x="455215" y="729262"/>
                </a:lnTo>
                <a:lnTo>
                  <a:pt x="459581" y="731645"/>
                </a:lnTo>
                <a:lnTo>
                  <a:pt x="463550" y="734823"/>
                </a:lnTo>
                <a:lnTo>
                  <a:pt x="467519" y="738000"/>
                </a:lnTo>
                <a:lnTo>
                  <a:pt x="474265" y="744753"/>
                </a:lnTo>
                <a:lnTo>
                  <a:pt x="481013" y="752300"/>
                </a:lnTo>
                <a:lnTo>
                  <a:pt x="486966" y="759846"/>
                </a:lnTo>
                <a:lnTo>
                  <a:pt x="492125" y="768188"/>
                </a:lnTo>
                <a:lnTo>
                  <a:pt x="502047" y="783281"/>
                </a:lnTo>
                <a:lnTo>
                  <a:pt x="506413" y="790034"/>
                </a:lnTo>
                <a:lnTo>
                  <a:pt x="510778" y="795992"/>
                </a:lnTo>
                <a:lnTo>
                  <a:pt x="515541" y="800361"/>
                </a:lnTo>
                <a:lnTo>
                  <a:pt x="517525" y="802744"/>
                </a:lnTo>
                <a:lnTo>
                  <a:pt x="519510" y="803936"/>
                </a:lnTo>
                <a:lnTo>
                  <a:pt x="525860" y="807511"/>
                </a:lnTo>
                <a:lnTo>
                  <a:pt x="531416" y="811483"/>
                </a:lnTo>
                <a:lnTo>
                  <a:pt x="536972" y="815852"/>
                </a:lnTo>
                <a:lnTo>
                  <a:pt x="541735" y="819427"/>
                </a:lnTo>
                <a:lnTo>
                  <a:pt x="550466" y="827371"/>
                </a:lnTo>
                <a:lnTo>
                  <a:pt x="558006" y="834917"/>
                </a:lnTo>
                <a:lnTo>
                  <a:pt x="564356" y="843259"/>
                </a:lnTo>
                <a:lnTo>
                  <a:pt x="569516" y="850806"/>
                </a:lnTo>
                <a:lnTo>
                  <a:pt x="573881" y="858352"/>
                </a:lnTo>
                <a:lnTo>
                  <a:pt x="577850" y="865899"/>
                </a:lnTo>
                <a:lnTo>
                  <a:pt x="584597" y="879404"/>
                </a:lnTo>
                <a:lnTo>
                  <a:pt x="587375" y="885759"/>
                </a:lnTo>
                <a:lnTo>
                  <a:pt x="590550" y="891717"/>
                </a:lnTo>
                <a:lnTo>
                  <a:pt x="594122" y="896881"/>
                </a:lnTo>
                <a:lnTo>
                  <a:pt x="598091" y="901250"/>
                </a:lnTo>
                <a:lnTo>
                  <a:pt x="602456" y="905619"/>
                </a:lnTo>
                <a:lnTo>
                  <a:pt x="604838" y="907208"/>
                </a:lnTo>
                <a:lnTo>
                  <a:pt x="607616" y="908797"/>
                </a:lnTo>
                <a:lnTo>
                  <a:pt x="613569" y="912372"/>
                </a:lnTo>
                <a:lnTo>
                  <a:pt x="618728" y="915549"/>
                </a:lnTo>
                <a:lnTo>
                  <a:pt x="624285" y="919124"/>
                </a:lnTo>
                <a:lnTo>
                  <a:pt x="629047" y="922699"/>
                </a:lnTo>
                <a:lnTo>
                  <a:pt x="633413" y="926274"/>
                </a:lnTo>
                <a:lnTo>
                  <a:pt x="637778" y="929849"/>
                </a:lnTo>
                <a:lnTo>
                  <a:pt x="645319" y="938190"/>
                </a:lnTo>
                <a:lnTo>
                  <a:pt x="651669" y="946134"/>
                </a:lnTo>
                <a:lnTo>
                  <a:pt x="657622" y="954078"/>
                </a:lnTo>
                <a:lnTo>
                  <a:pt x="661988" y="962022"/>
                </a:lnTo>
                <a:lnTo>
                  <a:pt x="665956" y="969966"/>
                </a:lnTo>
                <a:lnTo>
                  <a:pt x="669528" y="977116"/>
                </a:lnTo>
                <a:lnTo>
                  <a:pt x="671910" y="983868"/>
                </a:lnTo>
                <a:lnTo>
                  <a:pt x="673894" y="990223"/>
                </a:lnTo>
                <a:lnTo>
                  <a:pt x="675085" y="995784"/>
                </a:lnTo>
                <a:lnTo>
                  <a:pt x="677069" y="1003331"/>
                </a:lnTo>
                <a:lnTo>
                  <a:pt x="677466" y="1006509"/>
                </a:lnTo>
                <a:lnTo>
                  <a:pt x="681038" y="1008892"/>
                </a:lnTo>
                <a:lnTo>
                  <a:pt x="691356" y="1016439"/>
                </a:lnTo>
                <a:lnTo>
                  <a:pt x="698103" y="1021999"/>
                </a:lnTo>
                <a:lnTo>
                  <a:pt x="705644" y="1028752"/>
                </a:lnTo>
                <a:lnTo>
                  <a:pt x="713185" y="1036299"/>
                </a:lnTo>
                <a:lnTo>
                  <a:pt x="721519" y="1045037"/>
                </a:lnTo>
                <a:lnTo>
                  <a:pt x="729456" y="1055364"/>
                </a:lnTo>
                <a:lnTo>
                  <a:pt x="733425" y="1060925"/>
                </a:lnTo>
                <a:lnTo>
                  <a:pt x="737394" y="1066486"/>
                </a:lnTo>
                <a:lnTo>
                  <a:pt x="740966" y="1072047"/>
                </a:lnTo>
                <a:lnTo>
                  <a:pt x="744538" y="1078005"/>
                </a:lnTo>
                <a:lnTo>
                  <a:pt x="747316" y="1084757"/>
                </a:lnTo>
                <a:lnTo>
                  <a:pt x="750094" y="1091112"/>
                </a:lnTo>
                <a:lnTo>
                  <a:pt x="753269" y="1097865"/>
                </a:lnTo>
                <a:lnTo>
                  <a:pt x="755253" y="1105014"/>
                </a:lnTo>
                <a:lnTo>
                  <a:pt x="757635" y="1112164"/>
                </a:lnTo>
                <a:lnTo>
                  <a:pt x="759222" y="1120108"/>
                </a:lnTo>
                <a:lnTo>
                  <a:pt x="760016" y="1128052"/>
                </a:lnTo>
                <a:lnTo>
                  <a:pt x="760810" y="1135599"/>
                </a:lnTo>
                <a:lnTo>
                  <a:pt x="760810" y="1143940"/>
                </a:lnTo>
                <a:lnTo>
                  <a:pt x="760413" y="1152281"/>
                </a:lnTo>
                <a:lnTo>
                  <a:pt x="760016" y="1157048"/>
                </a:lnTo>
                <a:lnTo>
                  <a:pt x="759222" y="1162211"/>
                </a:lnTo>
                <a:lnTo>
                  <a:pt x="756841" y="1171347"/>
                </a:lnTo>
                <a:lnTo>
                  <a:pt x="753666" y="1181277"/>
                </a:lnTo>
                <a:lnTo>
                  <a:pt x="749697" y="1190016"/>
                </a:lnTo>
                <a:lnTo>
                  <a:pt x="744935" y="1199151"/>
                </a:lnTo>
                <a:lnTo>
                  <a:pt x="739378" y="1207492"/>
                </a:lnTo>
                <a:lnTo>
                  <a:pt x="733028" y="1216628"/>
                </a:lnTo>
                <a:lnTo>
                  <a:pt x="726281" y="1224572"/>
                </a:lnTo>
                <a:lnTo>
                  <a:pt x="864394" y="1334200"/>
                </a:lnTo>
                <a:lnTo>
                  <a:pt x="871538" y="1340158"/>
                </a:lnTo>
                <a:lnTo>
                  <a:pt x="871935" y="1340555"/>
                </a:lnTo>
                <a:lnTo>
                  <a:pt x="872728" y="1340555"/>
                </a:lnTo>
                <a:lnTo>
                  <a:pt x="891381" y="1356046"/>
                </a:lnTo>
                <a:lnTo>
                  <a:pt x="908050" y="1369153"/>
                </a:lnTo>
                <a:lnTo>
                  <a:pt x="915194" y="1374317"/>
                </a:lnTo>
                <a:lnTo>
                  <a:pt x="921941" y="1379083"/>
                </a:lnTo>
                <a:lnTo>
                  <a:pt x="927894" y="1382658"/>
                </a:lnTo>
                <a:lnTo>
                  <a:pt x="933847" y="1386233"/>
                </a:lnTo>
                <a:lnTo>
                  <a:pt x="939006" y="1388219"/>
                </a:lnTo>
                <a:lnTo>
                  <a:pt x="944563" y="1389808"/>
                </a:lnTo>
                <a:lnTo>
                  <a:pt x="949722" y="1390205"/>
                </a:lnTo>
                <a:lnTo>
                  <a:pt x="954881" y="1390205"/>
                </a:lnTo>
                <a:lnTo>
                  <a:pt x="960041" y="1389411"/>
                </a:lnTo>
                <a:lnTo>
                  <a:pt x="965200" y="1387822"/>
                </a:lnTo>
                <a:lnTo>
                  <a:pt x="971153" y="1385041"/>
                </a:lnTo>
                <a:lnTo>
                  <a:pt x="977106" y="1381467"/>
                </a:lnTo>
                <a:lnTo>
                  <a:pt x="983456" y="1376700"/>
                </a:lnTo>
                <a:lnTo>
                  <a:pt x="990203" y="1371934"/>
                </a:lnTo>
                <a:lnTo>
                  <a:pt x="994966" y="1367962"/>
                </a:lnTo>
                <a:lnTo>
                  <a:pt x="998538" y="1364387"/>
                </a:lnTo>
                <a:lnTo>
                  <a:pt x="1002506" y="1360415"/>
                </a:lnTo>
                <a:lnTo>
                  <a:pt x="1005285" y="1356443"/>
                </a:lnTo>
                <a:lnTo>
                  <a:pt x="1008063" y="1353265"/>
                </a:lnTo>
                <a:lnTo>
                  <a:pt x="1009650" y="1349691"/>
                </a:lnTo>
                <a:lnTo>
                  <a:pt x="1010841" y="1346513"/>
                </a:lnTo>
                <a:lnTo>
                  <a:pt x="1011238" y="1343732"/>
                </a:lnTo>
                <a:lnTo>
                  <a:pt x="1011238" y="1341746"/>
                </a:lnTo>
                <a:lnTo>
                  <a:pt x="1010841" y="1339760"/>
                </a:lnTo>
                <a:lnTo>
                  <a:pt x="1009650" y="1336980"/>
                </a:lnTo>
                <a:lnTo>
                  <a:pt x="1008460" y="1334994"/>
                </a:lnTo>
                <a:lnTo>
                  <a:pt x="1007269" y="1334200"/>
                </a:lnTo>
                <a:lnTo>
                  <a:pt x="972344" y="1296466"/>
                </a:lnTo>
                <a:lnTo>
                  <a:pt x="846138" y="1173333"/>
                </a:lnTo>
                <a:lnTo>
                  <a:pt x="843756" y="1170950"/>
                </a:lnTo>
                <a:lnTo>
                  <a:pt x="841772" y="1168169"/>
                </a:lnTo>
                <a:lnTo>
                  <a:pt x="839788" y="1164992"/>
                </a:lnTo>
                <a:lnTo>
                  <a:pt x="838200" y="1162211"/>
                </a:lnTo>
                <a:lnTo>
                  <a:pt x="837010" y="1158637"/>
                </a:lnTo>
                <a:lnTo>
                  <a:pt x="836216" y="1155856"/>
                </a:lnTo>
                <a:lnTo>
                  <a:pt x="835819" y="1152281"/>
                </a:lnTo>
                <a:lnTo>
                  <a:pt x="835422" y="1149104"/>
                </a:lnTo>
                <a:lnTo>
                  <a:pt x="835819" y="1145529"/>
                </a:lnTo>
                <a:lnTo>
                  <a:pt x="836216" y="1142351"/>
                </a:lnTo>
                <a:lnTo>
                  <a:pt x="836613" y="1138777"/>
                </a:lnTo>
                <a:lnTo>
                  <a:pt x="837803" y="1135996"/>
                </a:lnTo>
                <a:lnTo>
                  <a:pt x="839391" y="1132421"/>
                </a:lnTo>
                <a:lnTo>
                  <a:pt x="840978" y="1129641"/>
                </a:lnTo>
                <a:lnTo>
                  <a:pt x="842963" y="1126861"/>
                </a:lnTo>
                <a:lnTo>
                  <a:pt x="845741" y="1124080"/>
                </a:lnTo>
                <a:lnTo>
                  <a:pt x="848122" y="1121697"/>
                </a:lnTo>
                <a:lnTo>
                  <a:pt x="850900" y="1119314"/>
                </a:lnTo>
                <a:lnTo>
                  <a:pt x="854075" y="1117725"/>
                </a:lnTo>
                <a:lnTo>
                  <a:pt x="856853" y="1116136"/>
                </a:lnTo>
                <a:lnTo>
                  <a:pt x="860028" y="1115342"/>
                </a:lnTo>
                <a:lnTo>
                  <a:pt x="863203" y="1114547"/>
                </a:lnTo>
                <a:lnTo>
                  <a:pt x="866775" y="1113753"/>
                </a:lnTo>
                <a:lnTo>
                  <a:pt x="869950" y="1113753"/>
                </a:lnTo>
                <a:lnTo>
                  <a:pt x="873522" y="1113753"/>
                </a:lnTo>
                <a:lnTo>
                  <a:pt x="876697" y="1114150"/>
                </a:lnTo>
                <a:lnTo>
                  <a:pt x="879872" y="1114944"/>
                </a:lnTo>
                <a:lnTo>
                  <a:pt x="883047" y="1116136"/>
                </a:lnTo>
                <a:lnTo>
                  <a:pt x="886222" y="1117328"/>
                </a:lnTo>
                <a:lnTo>
                  <a:pt x="889000" y="1118916"/>
                </a:lnTo>
                <a:lnTo>
                  <a:pt x="891778" y="1121300"/>
                </a:lnTo>
                <a:lnTo>
                  <a:pt x="894953" y="1123286"/>
                </a:lnTo>
                <a:lnTo>
                  <a:pt x="1063625" y="1287330"/>
                </a:lnTo>
                <a:lnTo>
                  <a:pt x="1063625" y="1286933"/>
                </a:lnTo>
                <a:lnTo>
                  <a:pt x="1071563" y="1294877"/>
                </a:lnTo>
                <a:lnTo>
                  <a:pt x="1073944" y="1298054"/>
                </a:lnTo>
                <a:lnTo>
                  <a:pt x="1092200" y="1315531"/>
                </a:lnTo>
                <a:lnTo>
                  <a:pt x="1110060" y="1332611"/>
                </a:lnTo>
                <a:lnTo>
                  <a:pt x="1117203" y="1339760"/>
                </a:lnTo>
                <a:lnTo>
                  <a:pt x="1123950" y="1345718"/>
                </a:lnTo>
                <a:lnTo>
                  <a:pt x="1130300" y="1350485"/>
                </a:lnTo>
                <a:lnTo>
                  <a:pt x="1135460" y="1354060"/>
                </a:lnTo>
                <a:lnTo>
                  <a:pt x="1141016" y="1356443"/>
                </a:lnTo>
                <a:lnTo>
                  <a:pt x="1145778" y="1358429"/>
                </a:lnTo>
                <a:lnTo>
                  <a:pt x="1150938" y="1359223"/>
                </a:lnTo>
                <a:lnTo>
                  <a:pt x="1155303" y="1358826"/>
                </a:lnTo>
                <a:lnTo>
                  <a:pt x="1160066" y="1357635"/>
                </a:lnTo>
                <a:lnTo>
                  <a:pt x="1164828" y="1354854"/>
                </a:lnTo>
                <a:lnTo>
                  <a:pt x="1169591" y="1351677"/>
                </a:lnTo>
                <a:lnTo>
                  <a:pt x="1175147" y="1347307"/>
                </a:lnTo>
                <a:lnTo>
                  <a:pt x="1181100" y="1341746"/>
                </a:lnTo>
                <a:lnTo>
                  <a:pt x="1187847" y="1335788"/>
                </a:lnTo>
                <a:lnTo>
                  <a:pt x="1193403" y="1330228"/>
                </a:lnTo>
                <a:lnTo>
                  <a:pt x="1198166" y="1324667"/>
                </a:lnTo>
                <a:lnTo>
                  <a:pt x="1201738" y="1319106"/>
                </a:lnTo>
                <a:lnTo>
                  <a:pt x="1205310" y="1313942"/>
                </a:lnTo>
                <a:lnTo>
                  <a:pt x="1207294" y="1309176"/>
                </a:lnTo>
                <a:lnTo>
                  <a:pt x="1209278" y="1304807"/>
                </a:lnTo>
                <a:lnTo>
                  <a:pt x="1210469" y="1300835"/>
                </a:lnTo>
                <a:lnTo>
                  <a:pt x="1211263" y="1297260"/>
                </a:lnTo>
                <a:lnTo>
                  <a:pt x="1211660" y="1293288"/>
                </a:lnTo>
                <a:lnTo>
                  <a:pt x="1211660" y="1290507"/>
                </a:lnTo>
                <a:lnTo>
                  <a:pt x="1211263" y="1287330"/>
                </a:lnTo>
                <a:lnTo>
                  <a:pt x="1210072" y="1284947"/>
                </a:lnTo>
                <a:lnTo>
                  <a:pt x="1208485" y="1280180"/>
                </a:lnTo>
                <a:lnTo>
                  <a:pt x="1206897" y="1277400"/>
                </a:lnTo>
                <a:lnTo>
                  <a:pt x="1161653" y="1233310"/>
                </a:lnTo>
                <a:lnTo>
                  <a:pt x="1159272" y="1230530"/>
                </a:lnTo>
                <a:lnTo>
                  <a:pt x="1156494" y="1227352"/>
                </a:lnTo>
                <a:lnTo>
                  <a:pt x="1154906" y="1224175"/>
                </a:lnTo>
                <a:lnTo>
                  <a:pt x="1153319" y="1220600"/>
                </a:lnTo>
                <a:lnTo>
                  <a:pt x="927894" y="1004920"/>
                </a:lnTo>
                <a:lnTo>
                  <a:pt x="925116" y="1002139"/>
                </a:lnTo>
                <a:lnTo>
                  <a:pt x="923131" y="999359"/>
                </a:lnTo>
                <a:lnTo>
                  <a:pt x="921544" y="996181"/>
                </a:lnTo>
                <a:lnTo>
                  <a:pt x="919560" y="993401"/>
                </a:lnTo>
                <a:lnTo>
                  <a:pt x="918369" y="989826"/>
                </a:lnTo>
                <a:lnTo>
                  <a:pt x="917575" y="986648"/>
                </a:lnTo>
                <a:lnTo>
                  <a:pt x="917178" y="983074"/>
                </a:lnTo>
                <a:lnTo>
                  <a:pt x="916781" y="979896"/>
                </a:lnTo>
                <a:lnTo>
                  <a:pt x="916781" y="976321"/>
                </a:lnTo>
                <a:lnTo>
                  <a:pt x="917178" y="973144"/>
                </a:lnTo>
                <a:lnTo>
                  <a:pt x="917972" y="969569"/>
                </a:lnTo>
                <a:lnTo>
                  <a:pt x="919163" y="966391"/>
                </a:lnTo>
                <a:lnTo>
                  <a:pt x="920750" y="962816"/>
                </a:lnTo>
                <a:lnTo>
                  <a:pt x="922338" y="960036"/>
                </a:lnTo>
                <a:lnTo>
                  <a:pt x="924322" y="956858"/>
                </a:lnTo>
                <a:lnTo>
                  <a:pt x="927100" y="954078"/>
                </a:lnTo>
                <a:lnTo>
                  <a:pt x="929481" y="952092"/>
                </a:lnTo>
                <a:lnTo>
                  <a:pt x="932260" y="949311"/>
                </a:lnTo>
                <a:lnTo>
                  <a:pt x="935435" y="947723"/>
                </a:lnTo>
                <a:lnTo>
                  <a:pt x="938213" y="946134"/>
                </a:lnTo>
                <a:lnTo>
                  <a:pt x="941785" y="944942"/>
                </a:lnTo>
                <a:lnTo>
                  <a:pt x="944960" y="944148"/>
                </a:lnTo>
                <a:lnTo>
                  <a:pt x="948531" y="943353"/>
                </a:lnTo>
                <a:lnTo>
                  <a:pt x="951706" y="942956"/>
                </a:lnTo>
                <a:lnTo>
                  <a:pt x="955278" y="942956"/>
                </a:lnTo>
                <a:lnTo>
                  <a:pt x="958453" y="943353"/>
                </a:lnTo>
                <a:lnTo>
                  <a:pt x="962025" y="944545"/>
                </a:lnTo>
                <a:lnTo>
                  <a:pt x="965200" y="945737"/>
                </a:lnTo>
                <a:lnTo>
                  <a:pt x="968772" y="946928"/>
                </a:lnTo>
                <a:lnTo>
                  <a:pt x="971550" y="948517"/>
                </a:lnTo>
                <a:lnTo>
                  <a:pt x="974725" y="950900"/>
                </a:lnTo>
                <a:lnTo>
                  <a:pt x="977503" y="953284"/>
                </a:lnTo>
                <a:lnTo>
                  <a:pt x="1214041" y="1179291"/>
                </a:lnTo>
                <a:lnTo>
                  <a:pt x="1216819" y="1182469"/>
                </a:lnTo>
                <a:lnTo>
                  <a:pt x="1235472" y="1199946"/>
                </a:lnTo>
                <a:lnTo>
                  <a:pt x="1254125" y="1217422"/>
                </a:lnTo>
                <a:lnTo>
                  <a:pt x="1262063" y="1224572"/>
                </a:lnTo>
                <a:lnTo>
                  <a:pt x="1268810" y="1230530"/>
                </a:lnTo>
                <a:lnTo>
                  <a:pt x="1275556" y="1235694"/>
                </a:lnTo>
                <a:lnTo>
                  <a:pt x="1281510" y="1239269"/>
                </a:lnTo>
                <a:lnTo>
                  <a:pt x="1287066" y="1242049"/>
                </a:lnTo>
                <a:lnTo>
                  <a:pt x="1292622" y="1244035"/>
                </a:lnTo>
                <a:lnTo>
                  <a:pt x="1297385" y="1244432"/>
                </a:lnTo>
                <a:lnTo>
                  <a:pt x="1299766" y="1244432"/>
                </a:lnTo>
                <a:lnTo>
                  <a:pt x="1302147" y="1244035"/>
                </a:lnTo>
                <a:lnTo>
                  <a:pt x="1307306" y="1242843"/>
                </a:lnTo>
                <a:lnTo>
                  <a:pt x="1312863" y="1240063"/>
                </a:lnTo>
                <a:lnTo>
                  <a:pt x="1317625" y="1236885"/>
                </a:lnTo>
                <a:lnTo>
                  <a:pt x="1323578" y="1232516"/>
                </a:lnTo>
                <a:lnTo>
                  <a:pt x="1329928" y="1226955"/>
                </a:lnTo>
                <a:lnTo>
                  <a:pt x="1336675" y="1220600"/>
                </a:lnTo>
                <a:lnTo>
                  <a:pt x="1343422" y="1213848"/>
                </a:lnTo>
                <a:lnTo>
                  <a:pt x="1348978" y="1207492"/>
                </a:lnTo>
                <a:lnTo>
                  <a:pt x="1352947" y="1201932"/>
                </a:lnTo>
                <a:lnTo>
                  <a:pt x="1356122" y="1196371"/>
                </a:lnTo>
                <a:lnTo>
                  <a:pt x="1358503" y="1191207"/>
                </a:lnTo>
                <a:lnTo>
                  <a:pt x="1360488" y="1186044"/>
                </a:lnTo>
                <a:lnTo>
                  <a:pt x="1361281" y="1182072"/>
                </a:lnTo>
                <a:lnTo>
                  <a:pt x="1361678" y="1178099"/>
                </a:lnTo>
                <a:lnTo>
                  <a:pt x="1361281" y="1174922"/>
                </a:lnTo>
                <a:lnTo>
                  <a:pt x="1360885" y="1171744"/>
                </a:lnTo>
                <a:lnTo>
                  <a:pt x="1359694" y="1168964"/>
                </a:lnTo>
                <a:lnTo>
                  <a:pt x="1359297" y="1166581"/>
                </a:lnTo>
                <a:lnTo>
                  <a:pt x="1357710" y="1164197"/>
                </a:lnTo>
                <a:lnTo>
                  <a:pt x="1356916" y="1163006"/>
                </a:lnTo>
                <a:lnTo>
                  <a:pt x="1309688" y="1118519"/>
                </a:lnTo>
                <a:lnTo>
                  <a:pt x="1307703" y="1116533"/>
                </a:lnTo>
                <a:lnTo>
                  <a:pt x="1306116" y="1114150"/>
                </a:lnTo>
                <a:lnTo>
                  <a:pt x="1302544" y="1108986"/>
                </a:lnTo>
                <a:lnTo>
                  <a:pt x="1299369" y="1105412"/>
                </a:lnTo>
                <a:lnTo>
                  <a:pt x="1279128" y="1084757"/>
                </a:lnTo>
                <a:lnTo>
                  <a:pt x="1278335" y="1084360"/>
                </a:lnTo>
                <a:lnTo>
                  <a:pt x="1048941" y="854778"/>
                </a:lnTo>
                <a:lnTo>
                  <a:pt x="1046163" y="851997"/>
                </a:lnTo>
                <a:lnTo>
                  <a:pt x="1044178" y="849217"/>
                </a:lnTo>
                <a:lnTo>
                  <a:pt x="1042591" y="846039"/>
                </a:lnTo>
                <a:lnTo>
                  <a:pt x="1041003" y="843259"/>
                </a:lnTo>
                <a:lnTo>
                  <a:pt x="1039813" y="839684"/>
                </a:lnTo>
                <a:lnTo>
                  <a:pt x="1039019" y="836506"/>
                </a:lnTo>
                <a:lnTo>
                  <a:pt x="1038622" y="832931"/>
                </a:lnTo>
                <a:lnTo>
                  <a:pt x="1038622" y="829754"/>
                </a:lnTo>
                <a:lnTo>
                  <a:pt x="1038622" y="826179"/>
                </a:lnTo>
                <a:lnTo>
                  <a:pt x="1039019" y="823001"/>
                </a:lnTo>
                <a:lnTo>
                  <a:pt x="1039813" y="819427"/>
                </a:lnTo>
                <a:lnTo>
                  <a:pt x="1041003" y="816249"/>
                </a:lnTo>
                <a:lnTo>
                  <a:pt x="1042591" y="813071"/>
                </a:lnTo>
                <a:lnTo>
                  <a:pt x="1044178" y="810291"/>
                </a:lnTo>
                <a:lnTo>
                  <a:pt x="1046163" y="807113"/>
                </a:lnTo>
                <a:lnTo>
                  <a:pt x="1048941" y="804730"/>
                </a:lnTo>
                <a:lnTo>
                  <a:pt x="1051719" y="802347"/>
                </a:lnTo>
                <a:lnTo>
                  <a:pt x="1054100" y="799964"/>
                </a:lnTo>
                <a:lnTo>
                  <a:pt x="1057672" y="798375"/>
                </a:lnTo>
                <a:lnTo>
                  <a:pt x="1060450" y="796786"/>
                </a:lnTo>
                <a:lnTo>
                  <a:pt x="1064022" y="795595"/>
                </a:lnTo>
                <a:lnTo>
                  <a:pt x="1067197" y="794800"/>
                </a:lnTo>
                <a:lnTo>
                  <a:pt x="1070769" y="794006"/>
                </a:lnTo>
                <a:lnTo>
                  <a:pt x="1073944" y="794006"/>
                </a:lnTo>
                <a:lnTo>
                  <a:pt x="1077516" y="794006"/>
                </a:lnTo>
                <a:lnTo>
                  <a:pt x="1080691" y="794800"/>
                </a:lnTo>
                <a:lnTo>
                  <a:pt x="1084263" y="795595"/>
                </a:lnTo>
                <a:lnTo>
                  <a:pt x="1087041" y="796786"/>
                </a:lnTo>
                <a:lnTo>
                  <a:pt x="1090613" y="798375"/>
                </a:lnTo>
                <a:lnTo>
                  <a:pt x="1093391" y="799964"/>
                </a:lnTo>
                <a:lnTo>
                  <a:pt x="1096566" y="802347"/>
                </a:lnTo>
                <a:lnTo>
                  <a:pt x="1098947" y="804730"/>
                </a:lnTo>
                <a:lnTo>
                  <a:pt x="1328738" y="1034313"/>
                </a:lnTo>
                <a:lnTo>
                  <a:pt x="1331119" y="1037093"/>
                </a:lnTo>
                <a:lnTo>
                  <a:pt x="1349375" y="1055364"/>
                </a:lnTo>
                <a:lnTo>
                  <a:pt x="1364456" y="1070061"/>
                </a:lnTo>
                <a:lnTo>
                  <a:pt x="1371600" y="1076813"/>
                </a:lnTo>
                <a:lnTo>
                  <a:pt x="1378347" y="1083168"/>
                </a:lnTo>
                <a:lnTo>
                  <a:pt x="1385094" y="1088729"/>
                </a:lnTo>
                <a:lnTo>
                  <a:pt x="1391444" y="1093496"/>
                </a:lnTo>
                <a:lnTo>
                  <a:pt x="1397397" y="1096673"/>
                </a:lnTo>
                <a:lnTo>
                  <a:pt x="1400175" y="1097865"/>
                </a:lnTo>
                <a:lnTo>
                  <a:pt x="1402953" y="1098659"/>
                </a:lnTo>
                <a:lnTo>
                  <a:pt x="1404541" y="1099056"/>
                </a:lnTo>
                <a:lnTo>
                  <a:pt x="1407716" y="1099851"/>
                </a:lnTo>
                <a:lnTo>
                  <a:pt x="1410891" y="1099056"/>
                </a:lnTo>
                <a:lnTo>
                  <a:pt x="1415653" y="1098262"/>
                </a:lnTo>
                <a:lnTo>
                  <a:pt x="1421210" y="1095879"/>
                </a:lnTo>
                <a:lnTo>
                  <a:pt x="1424385" y="1093893"/>
                </a:lnTo>
                <a:lnTo>
                  <a:pt x="1427956" y="1091112"/>
                </a:lnTo>
                <a:lnTo>
                  <a:pt x="1431528" y="1088729"/>
                </a:lnTo>
                <a:lnTo>
                  <a:pt x="1435894" y="1084757"/>
                </a:lnTo>
                <a:lnTo>
                  <a:pt x="1440260" y="1081182"/>
                </a:lnTo>
                <a:lnTo>
                  <a:pt x="1445419" y="1076019"/>
                </a:lnTo>
                <a:lnTo>
                  <a:pt x="1452166" y="1068869"/>
                </a:lnTo>
                <a:lnTo>
                  <a:pt x="1457325" y="1062514"/>
                </a:lnTo>
                <a:lnTo>
                  <a:pt x="1461294" y="1056159"/>
                </a:lnTo>
                <a:lnTo>
                  <a:pt x="1464866" y="1050201"/>
                </a:lnTo>
                <a:lnTo>
                  <a:pt x="1466850" y="1044640"/>
                </a:lnTo>
                <a:lnTo>
                  <a:pt x="1468835" y="1039873"/>
                </a:lnTo>
                <a:lnTo>
                  <a:pt x="1469628" y="1035504"/>
                </a:lnTo>
                <a:lnTo>
                  <a:pt x="1470025" y="1031135"/>
                </a:lnTo>
                <a:lnTo>
                  <a:pt x="1469628" y="1027560"/>
                </a:lnTo>
                <a:lnTo>
                  <a:pt x="1469231" y="1024383"/>
                </a:lnTo>
                <a:lnTo>
                  <a:pt x="1468041" y="1021602"/>
                </a:lnTo>
                <a:lnTo>
                  <a:pt x="1467247" y="1019616"/>
                </a:lnTo>
                <a:lnTo>
                  <a:pt x="1465660" y="1016041"/>
                </a:lnTo>
                <a:lnTo>
                  <a:pt x="1464866" y="1015247"/>
                </a:lnTo>
                <a:lnTo>
                  <a:pt x="1419225" y="969966"/>
                </a:lnTo>
                <a:lnTo>
                  <a:pt x="1416844" y="967583"/>
                </a:lnTo>
                <a:lnTo>
                  <a:pt x="1414860" y="964802"/>
                </a:lnTo>
                <a:lnTo>
                  <a:pt x="1412478" y="961625"/>
                </a:lnTo>
                <a:lnTo>
                  <a:pt x="1411288" y="958447"/>
                </a:lnTo>
                <a:lnTo>
                  <a:pt x="1410097" y="955270"/>
                </a:lnTo>
                <a:lnTo>
                  <a:pt x="1409303" y="952092"/>
                </a:lnTo>
                <a:lnTo>
                  <a:pt x="1408906" y="948517"/>
                </a:lnTo>
                <a:lnTo>
                  <a:pt x="1408510" y="945339"/>
                </a:lnTo>
                <a:lnTo>
                  <a:pt x="1408906" y="941765"/>
                </a:lnTo>
                <a:lnTo>
                  <a:pt x="1409303" y="938587"/>
                </a:lnTo>
                <a:lnTo>
                  <a:pt x="1410097" y="935012"/>
                </a:lnTo>
                <a:lnTo>
                  <a:pt x="1410891" y="931835"/>
                </a:lnTo>
                <a:lnTo>
                  <a:pt x="1412478" y="928657"/>
                </a:lnTo>
                <a:lnTo>
                  <a:pt x="1414463" y="925479"/>
                </a:lnTo>
                <a:lnTo>
                  <a:pt x="1416447" y="922302"/>
                </a:lnTo>
                <a:lnTo>
                  <a:pt x="1418828" y="919919"/>
                </a:lnTo>
                <a:lnTo>
                  <a:pt x="1421606" y="917535"/>
                </a:lnTo>
                <a:lnTo>
                  <a:pt x="1424385" y="915152"/>
                </a:lnTo>
                <a:lnTo>
                  <a:pt x="1427163" y="913563"/>
                </a:lnTo>
                <a:lnTo>
                  <a:pt x="1430338" y="911975"/>
                </a:lnTo>
                <a:lnTo>
                  <a:pt x="1433513" y="910783"/>
                </a:lnTo>
                <a:lnTo>
                  <a:pt x="1437085" y="909989"/>
                </a:lnTo>
                <a:lnTo>
                  <a:pt x="1440260" y="909194"/>
                </a:lnTo>
                <a:lnTo>
                  <a:pt x="1443831" y="909194"/>
                </a:lnTo>
                <a:lnTo>
                  <a:pt x="1447006" y="909194"/>
                </a:lnTo>
                <a:lnTo>
                  <a:pt x="1450578" y="909989"/>
                </a:lnTo>
                <a:lnTo>
                  <a:pt x="1453753" y="910783"/>
                </a:lnTo>
                <a:lnTo>
                  <a:pt x="1457325" y="911975"/>
                </a:lnTo>
                <a:lnTo>
                  <a:pt x="1460103" y="913166"/>
                </a:lnTo>
                <a:lnTo>
                  <a:pt x="1463278" y="914755"/>
                </a:lnTo>
                <a:lnTo>
                  <a:pt x="1466056" y="917138"/>
                </a:lnTo>
                <a:lnTo>
                  <a:pt x="1469231" y="919521"/>
                </a:lnTo>
                <a:lnTo>
                  <a:pt x="1516460" y="966391"/>
                </a:lnTo>
                <a:lnTo>
                  <a:pt x="1520825" y="971952"/>
                </a:lnTo>
                <a:lnTo>
                  <a:pt x="1525191" y="978307"/>
                </a:lnTo>
                <a:lnTo>
                  <a:pt x="1528763" y="985060"/>
                </a:lnTo>
                <a:lnTo>
                  <a:pt x="1532731" y="993004"/>
                </a:lnTo>
                <a:lnTo>
                  <a:pt x="1535510" y="1001345"/>
                </a:lnTo>
                <a:lnTo>
                  <a:pt x="1538288" y="1010481"/>
                </a:lnTo>
                <a:lnTo>
                  <a:pt x="1539875" y="1020411"/>
                </a:lnTo>
                <a:lnTo>
                  <a:pt x="1540272" y="1025574"/>
                </a:lnTo>
                <a:lnTo>
                  <a:pt x="1540272" y="1030738"/>
                </a:lnTo>
                <a:lnTo>
                  <a:pt x="1540272" y="1035901"/>
                </a:lnTo>
                <a:lnTo>
                  <a:pt x="1539875" y="1041462"/>
                </a:lnTo>
                <a:lnTo>
                  <a:pt x="1539478" y="1047023"/>
                </a:lnTo>
                <a:lnTo>
                  <a:pt x="1538685" y="1052981"/>
                </a:lnTo>
                <a:lnTo>
                  <a:pt x="1537494" y="1058145"/>
                </a:lnTo>
                <a:lnTo>
                  <a:pt x="1535510" y="1064103"/>
                </a:lnTo>
                <a:lnTo>
                  <a:pt x="1533525" y="1070061"/>
                </a:lnTo>
                <a:lnTo>
                  <a:pt x="1531144" y="1076416"/>
                </a:lnTo>
                <a:lnTo>
                  <a:pt x="1527969" y="1082374"/>
                </a:lnTo>
                <a:lnTo>
                  <a:pt x="1525191" y="1088729"/>
                </a:lnTo>
                <a:lnTo>
                  <a:pt x="1521222" y="1094687"/>
                </a:lnTo>
                <a:lnTo>
                  <a:pt x="1517253" y="1101042"/>
                </a:lnTo>
                <a:lnTo>
                  <a:pt x="1512491" y="1107398"/>
                </a:lnTo>
                <a:lnTo>
                  <a:pt x="1507331" y="1113753"/>
                </a:lnTo>
                <a:lnTo>
                  <a:pt x="1501775" y="1120108"/>
                </a:lnTo>
                <a:lnTo>
                  <a:pt x="1495822" y="1126066"/>
                </a:lnTo>
                <a:lnTo>
                  <a:pt x="1485900" y="1135599"/>
                </a:lnTo>
                <a:lnTo>
                  <a:pt x="1479550" y="1141160"/>
                </a:lnTo>
                <a:lnTo>
                  <a:pt x="1472010" y="1147118"/>
                </a:lnTo>
                <a:lnTo>
                  <a:pt x="1463675" y="1152679"/>
                </a:lnTo>
                <a:lnTo>
                  <a:pt x="1453753" y="1158239"/>
                </a:lnTo>
                <a:lnTo>
                  <a:pt x="1448991" y="1161020"/>
                </a:lnTo>
                <a:lnTo>
                  <a:pt x="1443435" y="1163403"/>
                </a:lnTo>
                <a:lnTo>
                  <a:pt x="1437878" y="1165389"/>
                </a:lnTo>
                <a:lnTo>
                  <a:pt x="1432322" y="1166978"/>
                </a:lnTo>
                <a:lnTo>
                  <a:pt x="1432719" y="1172539"/>
                </a:lnTo>
                <a:lnTo>
                  <a:pt x="1432719" y="1178497"/>
                </a:lnTo>
                <a:lnTo>
                  <a:pt x="1432719" y="1184852"/>
                </a:lnTo>
                <a:lnTo>
                  <a:pt x="1432322" y="1190810"/>
                </a:lnTo>
                <a:lnTo>
                  <a:pt x="1431131" y="1197165"/>
                </a:lnTo>
                <a:lnTo>
                  <a:pt x="1429941" y="1203520"/>
                </a:lnTo>
                <a:lnTo>
                  <a:pt x="1427956" y="1210273"/>
                </a:lnTo>
                <a:lnTo>
                  <a:pt x="1425575" y="1217025"/>
                </a:lnTo>
                <a:lnTo>
                  <a:pt x="1422797" y="1223778"/>
                </a:lnTo>
                <a:lnTo>
                  <a:pt x="1419225" y="1230530"/>
                </a:lnTo>
                <a:lnTo>
                  <a:pt x="1415653" y="1237283"/>
                </a:lnTo>
                <a:lnTo>
                  <a:pt x="1410891" y="1244432"/>
                </a:lnTo>
                <a:lnTo>
                  <a:pt x="1405731" y="1251185"/>
                </a:lnTo>
                <a:lnTo>
                  <a:pt x="1399778" y="1258334"/>
                </a:lnTo>
                <a:lnTo>
                  <a:pt x="1393428" y="1265484"/>
                </a:lnTo>
                <a:lnTo>
                  <a:pt x="1386285" y="1272633"/>
                </a:lnTo>
                <a:lnTo>
                  <a:pt x="1379935" y="1278194"/>
                </a:lnTo>
                <a:lnTo>
                  <a:pt x="1374378" y="1283755"/>
                </a:lnTo>
                <a:lnTo>
                  <a:pt x="1368028" y="1288124"/>
                </a:lnTo>
                <a:lnTo>
                  <a:pt x="1362075" y="1292891"/>
                </a:lnTo>
                <a:lnTo>
                  <a:pt x="1356519" y="1296863"/>
                </a:lnTo>
                <a:lnTo>
                  <a:pt x="1350566" y="1300040"/>
                </a:lnTo>
                <a:lnTo>
                  <a:pt x="1345010" y="1303615"/>
                </a:lnTo>
                <a:lnTo>
                  <a:pt x="1339453" y="1305998"/>
                </a:lnTo>
                <a:lnTo>
                  <a:pt x="1334294" y="1308382"/>
                </a:lnTo>
                <a:lnTo>
                  <a:pt x="1328738" y="1310765"/>
                </a:lnTo>
                <a:lnTo>
                  <a:pt x="1323181" y="1312354"/>
                </a:lnTo>
                <a:lnTo>
                  <a:pt x="1318022" y="1313545"/>
                </a:lnTo>
                <a:lnTo>
                  <a:pt x="1312863" y="1314737"/>
                </a:lnTo>
                <a:lnTo>
                  <a:pt x="1307703" y="1315134"/>
                </a:lnTo>
                <a:lnTo>
                  <a:pt x="1302544" y="1315531"/>
                </a:lnTo>
                <a:lnTo>
                  <a:pt x="1297781" y="1315928"/>
                </a:lnTo>
                <a:lnTo>
                  <a:pt x="1293019" y="1315531"/>
                </a:lnTo>
                <a:lnTo>
                  <a:pt x="1288256" y="1315134"/>
                </a:lnTo>
                <a:lnTo>
                  <a:pt x="1279128" y="1313545"/>
                </a:lnTo>
                <a:lnTo>
                  <a:pt x="1276747" y="1322284"/>
                </a:lnTo>
                <a:lnTo>
                  <a:pt x="1273969" y="1331022"/>
                </a:lnTo>
                <a:lnTo>
                  <a:pt x="1270000" y="1339760"/>
                </a:lnTo>
                <a:lnTo>
                  <a:pt x="1265635" y="1348499"/>
                </a:lnTo>
                <a:lnTo>
                  <a:pt x="1260078" y="1358032"/>
                </a:lnTo>
                <a:lnTo>
                  <a:pt x="1253331" y="1366770"/>
                </a:lnTo>
                <a:lnTo>
                  <a:pt x="1245394" y="1375906"/>
                </a:lnTo>
                <a:lnTo>
                  <a:pt x="1236266" y="1385439"/>
                </a:lnTo>
                <a:lnTo>
                  <a:pt x="1230313" y="1391397"/>
                </a:lnTo>
                <a:lnTo>
                  <a:pt x="1224756" y="1396163"/>
                </a:lnTo>
                <a:lnTo>
                  <a:pt x="1219200" y="1401327"/>
                </a:lnTo>
                <a:lnTo>
                  <a:pt x="1213247" y="1405696"/>
                </a:lnTo>
                <a:lnTo>
                  <a:pt x="1207691" y="1409271"/>
                </a:lnTo>
                <a:lnTo>
                  <a:pt x="1202135" y="1413243"/>
                </a:lnTo>
                <a:lnTo>
                  <a:pt x="1196578" y="1416023"/>
                </a:lnTo>
                <a:lnTo>
                  <a:pt x="1191419" y="1419201"/>
                </a:lnTo>
                <a:lnTo>
                  <a:pt x="1185863" y="1421584"/>
                </a:lnTo>
                <a:lnTo>
                  <a:pt x="1180703" y="1423173"/>
                </a:lnTo>
                <a:lnTo>
                  <a:pt x="1175544" y="1425159"/>
                </a:lnTo>
                <a:lnTo>
                  <a:pt x="1170781" y="1426748"/>
                </a:lnTo>
                <a:lnTo>
                  <a:pt x="1165622" y="1427542"/>
                </a:lnTo>
                <a:lnTo>
                  <a:pt x="1160463" y="1428336"/>
                </a:lnTo>
                <a:lnTo>
                  <a:pt x="1155700" y="1428734"/>
                </a:lnTo>
                <a:lnTo>
                  <a:pt x="1150938" y="1428734"/>
                </a:lnTo>
                <a:lnTo>
                  <a:pt x="1144588" y="1428734"/>
                </a:lnTo>
                <a:lnTo>
                  <a:pt x="1137841" y="1427939"/>
                </a:lnTo>
                <a:lnTo>
                  <a:pt x="1131491" y="1426748"/>
                </a:lnTo>
                <a:lnTo>
                  <a:pt x="1125538" y="1425159"/>
                </a:lnTo>
                <a:lnTo>
                  <a:pt x="1119188" y="1422776"/>
                </a:lnTo>
                <a:lnTo>
                  <a:pt x="1113235" y="1420392"/>
                </a:lnTo>
                <a:lnTo>
                  <a:pt x="1107281" y="1417215"/>
                </a:lnTo>
                <a:lnTo>
                  <a:pt x="1101725" y="1414037"/>
                </a:lnTo>
                <a:lnTo>
                  <a:pt x="1096566" y="1410462"/>
                </a:lnTo>
                <a:lnTo>
                  <a:pt x="1090613" y="1406888"/>
                </a:lnTo>
                <a:lnTo>
                  <a:pt x="1079897" y="1398943"/>
                </a:lnTo>
                <a:lnTo>
                  <a:pt x="1069975" y="1390205"/>
                </a:lnTo>
                <a:lnTo>
                  <a:pt x="1059656" y="1381069"/>
                </a:lnTo>
                <a:lnTo>
                  <a:pt x="1056878" y="1385836"/>
                </a:lnTo>
                <a:lnTo>
                  <a:pt x="1053703" y="1390205"/>
                </a:lnTo>
                <a:lnTo>
                  <a:pt x="1050131" y="1394971"/>
                </a:lnTo>
                <a:lnTo>
                  <a:pt x="1046163" y="1399738"/>
                </a:lnTo>
                <a:lnTo>
                  <a:pt x="1042194" y="1404107"/>
                </a:lnTo>
                <a:lnTo>
                  <a:pt x="1037431" y="1408874"/>
                </a:lnTo>
                <a:lnTo>
                  <a:pt x="1032669" y="1413640"/>
                </a:lnTo>
                <a:lnTo>
                  <a:pt x="1027113" y="1417612"/>
                </a:lnTo>
                <a:lnTo>
                  <a:pt x="1016794" y="1425953"/>
                </a:lnTo>
                <a:lnTo>
                  <a:pt x="1006475" y="1432706"/>
                </a:lnTo>
                <a:lnTo>
                  <a:pt x="996553" y="1437869"/>
                </a:lnTo>
                <a:lnTo>
                  <a:pt x="986631" y="1442238"/>
                </a:lnTo>
                <a:lnTo>
                  <a:pt x="977503" y="1445813"/>
                </a:lnTo>
                <a:lnTo>
                  <a:pt x="968772" y="1447799"/>
                </a:lnTo>
                <a:lnTo>
                  <a:pt x="959644" y="1448991"/>
                </a:lnTo>
                <a:lnTo>
                  <a:pt x="950913" y="1449388"/>
                </a:lnTo>
                <a:lnTo>
                  <a:pt x="944166" y="1449388"/>
                </a:lnTo>
                <a:lnTo>
                  <a:pt x="937419" y="1448594"/>
                </a:lnTo>
                <a:lnTo>
                  <a:pt x="930672" y="1447402"/>
                </a:lnTo>
                <a:lnTo>
                  <a:pt x="923925" y="1445416"/>
                </a:lnTo>
                <a:lnTo>
                  <a:pt x="917575" y="1443033"/>
                </a:lnTo>
                <a:lnTo>
                  <a:pt x="911225" y="1440650"/>
                </a:lnTo>
                <a:lnTo>
                  <a:pt x="905272" y="1437472"/>
                </a:lnTo>
                <a:lnTo>
                  <a:pt x="898922" y="1434294"/>
                </a:lnTo>
                <a:lnTo>
                  <a:pt x="893366" y="1430720"/>
                </a:lnTo>
                <a:lnTo>
                  <a:pt x="887810" y="1427145"/>
                </a:lnTo>
                <a:lnTo>
                  <a:pt x="876300" y="1419201"/>
                </a:lnTo>
                <a:lnTo>
                  <a:pt x="865188" y="1410462"/>
                </a:lnTo>
                <a:lnTo>
                  <a:pt x="854472" y="1402121"/>
                </a:lnTo>
                <a:lnTo>
                  <a:pt x="837803" y="1388616"/>
                </a:lnTo>
                <a:lnTo>
                  <a:pt x="835422" y="1386630"/>
                </a:lnTo>
                <a:lnTo>
                  <a:pt x="681435" y="1264689"/>
                </a:lnTo>
                <a:lnTo>
                  <a:pt x="673497" y="1270647"/>
                </a:lnTo>
                <a:lnTo>
                  <a:pt x="665560" y="1275414"/>
                </a:lnTo>
                <a:lnTo>
                  <a:pt x="649685" y="1285741"/>
                </a:lnTo>
                <a:lnTo>
                  <a:pt x="633016" y="1294480"/>
                </a:lnTo>
                <a:lnTo>
                  <a:pt x="617538" y="1302026"/>
                </a:lnTo>
                <a:lnTo>
                  <a:pt x="602456" y="1308382"/>
                </a:lnTo>
                <a:lnTo>
                  <a:pt x="588963" y="1313148"/>
                </a:lnTo>
                <a:lnTo>
                  <a:pt x="576660" y="1317120"/>
                </a:lnTo>
                <a:lnTo>
                  <a:pt x="571103" y="1318312"/>
                </a:lnTo>
                <a:lnTo>
                  <a:pt x="565944" y="1319106"/>
                </a:lnTo>
                <a:lnTo>
                  <a:pt x="561975" y="1319503"/>
                </a:lnTo>
                <a:lnTo>
                  <a:pt x="557610" y="1319503"/>
                </a:lnTo>
                <a:lnTo>
                  <a:pt x="553641" y="1319106"/>
                </a:lnTo>
                <a:lnTo>
                  <a:pt x="550069" y="1318312"/>
                </a:lnTo>
                <a:lnTo>
                  <a:pt x="546497" y="1317517"/>
                </a:lnTo>
                <a:lnTo>
                  <a:pt x="543719" y="1315531"/>
                </a:lnTo>
                <a:lnTo>
                  <a:pt x="540941" y="1313942"/>
                </a:lnTo>
                <a:lnTo>
                  <a:pt x="538163" y="1312354"/>
                </a:lnTo>
                <a:lnTo>
                  <a:pt x="535781" y="1309970"/>
                </a:lnTo>
                <a:lnTo>
                  <a:pt x="533003" y="1307587"/>
                </a:lnTo>
                <a:lnTo>
                  <a:pt x="529431" y="1302026"/>
                </a:lnTo>
                <a:lnTo>
                  <a:pt x="525860" y="1296466"/>
                </a:lnTo>
                <a:lnTo>
                  <a:pt x="523478" y="1290507"/>
                </a:lnTo>
                <a:lnTo>
                  <a:pt x="521891" y="1284152"/>
                </a:lnTo>
                <a:lnTo>
                  <a:pt x="519906" y="1278194"/>
                </a:lnTo>
                <a:lnTo>
                  <a:pt x="518716" y="1272236"/>
                </a:lnTo>
                <a:lnTo>
                  <a:pt x="518319" y="1267073"/>
                </a:lnTo>
                <a:lnTo>
                  <a:pt x="517525" y="1259526"/>
                </a:lnTo>
                <a:lnTo>
                  <a:pt x="517525" y="1256745"/>
                </a:lnTo>
                <a:lnTo>
                  <a:pt x="517525" y="1255554"/>
                </a:lnTo>
                <a:lnTo>
                  <a:pt x="516731" y="1252376"/>
                </a:lnTo>
                <a:lnTo>
                  <a:pt x="515541" y="1248007"/>
                </a:lnTo>
                <a:lnTo>
                  <a:pt x="514350" y="1245624"/>
                </a:lnTo>
                <a:lnTo>
                  <a:pt x="512366" y="1243638"/>
                </a:lnTo>
                <a:lnTo>
                  <a:pt x="509985" y="1240857"/>
                </a:lnTo>
                <a:lnTo>
                  <a:pt x="507603" y="1239269"/>
                </a:lnTo>
                <a:lnTo>
                  <a:pt x="504031" y="1237283"/>
                </a:lnTo>
                <a:lnTo>
                  <a:pt x="499666" y="1236091"/>
                </a:lnTo>
                <a:lnTo>
                  <a:pt x="495300" y="1235296"/>
                </a:lnTo>
                <a:lnTo>
                  <a:pt x="489744" y="1234502"/>
                </a:lnTo>
                <a:lnTo>
                  <a:pt x="483394" y="1234502"/>
                </a:lnTo>
                <a:lnTo>
                  <a:pt x="475853" y="1235694"/>
                </a:lnTo>
                <a:lnTo>
                  <a:pt x="471884" y="1236091"/>
                </a:lnTo>
                <a:lnTo>
                  <a:pt x="467915" y="1235694"/>
                </a:lnTo>
                <a:lnTo>
                  <a:pt x="463947" y="1234105"/>
                </a:lnTo>
                <a:lnTo>
                  <a:pt x="459978" y="1232119"/>
                </a:lnTo>
                <a:lnTo>
                  <a:pt x="455612" y="1229736"/>
                </a:lnTo>
                <a:lnTo>
                  <a:pt x="451247" y="1226558"/>
                </a:lnTo>
                <a:lnTo>
                  <a:pt x="447278" y="1222983"/>
                </a:lnTo>
                <a:lnTo>
                  <a:pt x="442912" y="1219011"/>
                </a:lnTo>
                <a:lnTo>
                  <a:pt x="439340" y="1214245"/>
                </a:lnTo>
                <a:lnTo>
                  <a:pt x="434975" y="1209876"/>
                </a:lnTo>
                <a:lnTo>
                  <a:pt x="427037" y="1199151"/>
                </a:lnTo>
                <a:lnTo>
                  <a:pt x="419100" y="1187235"/>
                </a:lnTo>
                <a:lnTo>
                  <a:pt x="411559" y="1175716"/>
                </a:lnTo>
                <a:lnTo>
                  <a:pt x="404415" y="1163800"/>
                </a:lnTo>
                <a:lnTo>
                  <a:pt x="398065" y="1151884"/>
                </a:lnTo>
                <a:lnTo>
                  <a:pt x="388144" y="1130833"/>
                </a:lnTo>
                <a:lnTo>
                  <a:pt x="381000" y="1116136"/>
                </a:lnTo>
                <a:lnTo>
                  <a:pt x="379015" y="1110575"/>
                </a:lnTo>
                <a:lnTo>
                  <a:pt x="379015" y="1108589"/>
                </a:lnTo>
                <a:lnTo>
                  <a:pt x="379015" y="1102631"/>
                </a:lnTo>
                <a:lnTo>
                  <a:pt x="379015" y="1099056"/>
                </a:lnTo>
                <a:lnTo>
                  <a:pt x="378619" y="1094687"/>
                </a:lnTo>
                <a:lnTo>
                  <a:pt x="377428" y="1089921"/>
                </a:lnTo>
                <a:lnTo>
                  <a:pt x="375840" y="1085154"/>
                </a:lnTo>
                <a:lnTo>
                  <a:pt x="374253" y="1080388"/>
                </a:lnTo>
                <a:lnTo>
                  <a:pt x="371872" y="1075622"/>
                </a:lnTo>
                <a:lnTo>
                  <a:pt x="368300" y="1070855"/>
                </a:lnTo>
                <a:lnTo>
                  <a:pt x="363934" y="1066883"/>
                </a:lnTo>
                <a:lnTo>
                  <a:pt x="361553" y="1064500"/>
                </a:lnTo>
                <a:lnTo>
                  <a:pt x="359172" y="1062514"/>
                </a:lnTo>
                <a:lnTo>
                  <a:pt x="355997" y="1060925"/>
                </a:lnTo>
                <a:lnTo>
                  <a:pt x="352822" y="1059336"/>
                </a:lnTo>
                <a:lnTo>
                  <a:pt x="349250" y="1057747"/>
                </a:lnTo>
                <a:lnTo>
                  <a:pt x="345678" y="1056556"/>
                </a:lnTo>
                <a:lnTo>
                  <a:pt x="341312" y="1055761"/>
                </a:lnTo>
                <a:lnTo>
                  <a:pt x="336947" y="1054967"/>
                </a:lnTo>
                <a:lnTo>
                  <a:pt x="332581" y="1054173"/>
                </a:lnTo>
                <a:lnTo>
                  <a:pt x="328215" y="1052981"/>
                </a:lnTo>
                <a:lnTo>
                  <a:pt x="323453" y="1050598"/>
                </a:lnTo>
                <a:lnTo>
                  <a:pt x="319484" y="1048612"/>
                </a:lnTo>
                <a:lnTo>
                  <a:pt x="315119" y="1046229"/>
                </a:lnTo>
                <a:lnTo>
                  <a:pt x="311150" y="1043051"/>
                </a:lnTo>
                <a:lnTo>
                  <a:pt x="307181" y="1039476"/>
                </a:lnTo>
                <a:lnTo>
                  <a:pt x="303212" y="1035504"/>
                </a:lnTo>
                <a:lnTo>
                  <a:pt x="299640" y="1031532"/>
                </a:lnTo>
                <a:lnTo>
                  <a:pt x="295672" y="1027163"/>
                </a:lnTo>
                <a:lnTo>
                  <a:pt x="288528" y="1017233"/>
                </a:lnTo>
                <a:lnTo>
                  <a:pt x="281781" y="1006906"/>
                </a:lnTo>
                <a:lnTo>
                  <a:pt x="275431" y="994990"/>
                </a:lnTo>
                <a:lnTo>
                  <a:pt x="269081" y="982676"/>
                </a:lnTo>
                <a:lnTo>
                  <a:pt x="263922" y="969569"/>
                </a:lnTo>
                <a:lnTo>
                  <a:pt x="258762" y="956064"/>
                </a:lnTo>
                <a:lnTo>
                  <a:pt x="254000" y="942559"/>
                </a:lnTo>
                <a:lnTo>
                  <a:pt x="250031" y="928657"/>
                </a:lnTo>
                <a:lnTo>
                  <a:pt x="246062" y="914755"/>
                </a:lnTo>
                <a:lnTo>
                  <a:pt x="242887" y="901250"/>
                </a:lnTo>
                <a:lnTo>
                  <a:pt x="239712" y="888142"/>
                </a:lnTo>
                <a:lnTo>
                  <a:pt x="239315" y="884568"/>
                </a:lnTo>
                <a:lnTo>
                  <a:pt x="238919" y="880993"/>
                </a:lnTo>
                <a:lnTo>
                  <a:pt x="239315" y="877418"/>
                </a:lnTo>
                <a:lnTo>
                  <a:pt x="239712" y="873843"/>
                </a:lnTo>
                <a:lnTo>
                  <a:pt x="240109" y="870268"/>
                </a:lnTo>
                <a:lnTo>
                  <a:pt x="240903" y="866296"/>
                </a:lnTo>
                <a:lnTo>
                  <a:pt x="244078" y="859147"/>
                </a:lnTo>
                <a:lnTo>
                  <a:pt x="247253" y="851600"/>
                </a:lnTo>
                <a:lnTo>
                  <a:pt x="252015" y="844053"/>
                </a:lnTo>
                <a:lnTo>
                  <a:pt x="257572" y="836506"/>
                </a:lnTo>
                <a:lnTo>
                  <a:pt x="263525" y="828959"/>
                </a:lnTo>
                <a:lnTo>
                  <a:pt x="270272" y="821015"/>
                </a:lnTo>
                <a:lnTo>
                  <a:pt x="277415" y="813469"/>
                </a:lnTo>
                <a:lnTo>
                  <a:pt x="284956" y="806319"/>
                </a:lnTo>
                <a:lnTo>
                  <a:pt x="292894" y="799169"/>
                </a:lnTo>
                <a:lnTo>
                  <a:pt x="301228" y="792020"/>
                </a:lnTo>
                <a:lnTo>
                  <a:pt x="309562" y="784870"/>
                </a:lnTo>
                <a:lnTo>
                  <a:pt x="327422" y="771762"/>
                </a:lnTo>
                <a:lnTo>
                  <a:pt x="271065" y="641480"/>
                </a:lnTo>
                <a:lnTo>
                  <a:pt x="259953" y="660546"/>
                </a:lnTo>
                <a:lnTo>
                  <a:pt x="252015" y="674448"/>
                </a:lnTo>
                <a:lnTo>
                  <a:pt x="245665" y="687159"/>
                </a:lnTo>
                <a:lnTo>
                  <a:pt x="243681" y="690733"/>
                </a:lnTo>
                <a:lnTo>
                  <a:pt x="240903" y="694308"/>
                </a:lnTo>
                <a:lnTo>
                  <a:pt x="238125" y="697486"/>
                </a:lnTo>
                <a:lnTo>
                  <a:pt x="234950" y="700266"/>
                </a:lnTo>
                <a:lnTo>
                  <a:pt x="231378" y="702649"/>
                </a:lnTo>
                <a:lnTo>
                  <a:pt x="227409" y="704635"/>
                </a:lnTo>
                <a:lnTo>
                  <a:pt x="223837" y="705827"/>
                </a:lnTo>
                <a:lnTo>
                  <a:pt x="219472" y="707019"/>
                </a:lnTo>
                <a:lnTo>
                  <a:pt x="213519" y="707416"/>
                </a:lnTo>
                <a:lnTo>
                  <a:pt x="209947" y="707416"/>
                </a:lnTo>
                <a:lnTo>
                  <a:pt x="206375" y="707019"/>
                </a:lnTo>
                <a:lnTo>
                  <a:pt x="203200" y="705827"/>
                </a:lnTo>
                <a:lnTo>
                  <a:pt x="199628" y="704635"/>
                </a:lnTo>
                <a:lnTo>
                  <a:pt x="196850" y="703047"/>
                </a:lnTo>
                <a:lnTo>
                  <a:pt x="193675" y="701458"/>
                </a:lnTo>
                <a:lnTo>
                  <a:pt x="190897" y="699075"/>
                </a:lnTo>
                <a:lnTo>
                  <a:pt x="188119" y="696691"/>
                </a:lnTo>
                <a:lnTo>
                  <a:pt x="9922" y="515568"/>
                </a:lnTo>
                <a:lnTo>
                  <a:pt x="7937" y="513184"/>
                </a:lnTo>
                <a:lnTo>
                  <a:pt x="5953" y="510801"/>
                </a:lnTo>
                <a:lnTo>
                  <a:pt x="3969" y="508021"/>
                </a:lnTo>
                <a:lnTo>
                  <a:pt x="2778" y="505240"/>
                </a:lnTo>
                <a:lnTo>
                  <a:pt x="1587" y="502063"/>
                </a:lnTo>
                <a:lnTo>
                  <a:pt x="794" y="499282"/>
                </a:lnTo>
                <a:lnTo>
                  <a:pt x="397" y="496105"/>
                </a:lnTo>
                <a:lnTo>
                  <a:pt x="0" y="493324"/>
                </a:lnTo>
                <a:lnTo>
                  <a:pt x="0" y="490147"/>
                </a:lnTo>
                <a:lnTo>
                  <a:pt x="0" y="486969"/>
                </a:lnTo>
                <a:lnTo>
                  <a:pt x="397" y="484189"/>
                </a:lnTo>
                <a:lnTo>
                  <a:pt x="1190" y="481011"/>
                </a:lnTo>
                <a:lnTo>
                  <a:pt x="1984" y="477833"/>
                </a:lnTo>
                <a:lnTo>
                  <a:pt x="3175" y="475053"/>
                </a:lnTo>
                <a:lnTo>
                  <a:pt x="4762" y="472273"/>
                </a:lnTo>
                <a:lnTo>
                  <a:pt x="7144" y="469889"/>
                </a:lnTo>
                <a:lnTo>
                  <a:pt x="12700" y="461548"/>
                </a:lnTo>
                <a:lnTo>
                  <a:pt x="26987" y="444071"/>
                </a:lnTo>
                <a:lnTo>
                  <a:pt x="48419" y="417062"/>
                </a:lnTo>
                <a:lnTo>
                  <a:pt x="76597" y="382902"/>
                </a:lnTo>
                <a:lnTo>
                  <a:pt x="92869" y="363439"/>
                </a:lnTo>
                <a:lnTo>
                  <a:pt x="111125" y="342785"/>
                </a:lnTo>
                <a:lnTo>
                  <a:pt x="130572" y="320939"/>
                </a:lnTo>
                <a:lnTo>
                  <a:pt x="151209" y="297901"/>
                </a:lnTo>
                <a:lnTo>
                  <a:pt x="173037" y="274069"/>
                </a:lnTo>
                <a:lnTo>
                  <a:pt x="196453" y="249840"/>
                </a:lnTo>
                <a:lnTo>
                  <a:pt x="220265" y="224816"/>
                </a:lnTo>
                <a:lnTo>
                  <a:pt x="245269" y="200190"/>
                </a:lnTo>
                <a:lnTo>
                  <a:pt x="258365" y="187479"/>
                </a:lnTo>
                <a:lnTo>
                  <a:pt x="271462" y="175166"/>
                </a:lnTo>
                <a:lnTo>
                  <a:pt x="284162" y="163647"/>
                </a:lnTo>
                <a:lnTo>
                  <a:pt x="297259" y="152525"/>
                </a:lnTo>
                <a:lnTo>
                  <a:pt x="321865" y="131474"/>
                </a:lnTo>
                <a:lnTo>
                  <a:pt x="346472" y="112011"/>
                </a:lnTo>
                <a:lnTo>
                  <a:pt x="369887" y="94137"/>
                </a:lnTo>
                <a:lnTo>
                  <a:pt x="392906" y="78646"/>
                </a:lnTo>
                <a:lnTo>
                  <a:pt x="413940" y="64347"/>
                </a:lnTo>
                <a:lnTo>
                  <a:pt x="434181" y="51239"/>
                </a:lnTo>
                <a:lnTo>
                  <a:pt x="452040" y="40117"/>
                </a:lnTo>
                <a:lnTo>
                  <a:pt x="469106" y="30584"/>
                </a:lnTo>
                <a:lnTo>
                  <a:pt x="483791" y="22640"/>
                </a:lnTo>
                <a:lnTo>
                  <a:pt x="496491" y="15888"/>
                </a:lnTo>
                <a:lnTo>
                  <a:pt x="514747" y="6752"/>
                </a:lnTo>
                <a:lnTo>
                  <a:pt x="522685" y="3178"/>
                </a:lnTo>
                <a:lnTo>
                  <a:pt x="527447" y="1192"/>
                </a:lnTo>
                <a:lnTo>
                  <a:pt x="532606" y="397"/>
                </a:lnTo>
                <a:lnTo>
                  <a:pt x="537766" y="0"/>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9" name="文本框 8"/>
          <p:cNvSpPr txBox="1"/>
          <p:nvPr/>
        </p:nvSpPr>
        <p:spPr>
          <a:xfrm>
            <a:off x="3911600" y="3377565"/>
            <a:ext cx="4325620" cy="1106805"/>
          </a:xfrm>
          <a:prstGeom prst="rect">
            <a:avLst/>
          </a:prstGeom>
          <a:noFill/>
        </p:spPr>
        <p:txBody>
          <a:bodyPr wrap="square" rtlCol="0">
            <a:spAutoFit/>
          </a:bodyPr>
          <a:lstStyle/>
          <a:p>
            <a:pPr algn="ctr"/>
            <a:r>
              <a:rPr lang="en-US" altLang="zh-CN" sz="6600" b="1" dirty="0">
                <a:solidFill>
                  <a:schemeClr val="accent1">
                    <a:lumMod val="50000"/>
                  </a:schemeClr>
                </a:solidFill>
                <a:latin typeface="微软雅黑" panose="020B0503020204020204" pitchFamily="34" charset="-122"/>
                <a:ea typeface="微软雅黑" panose="020B0503020204020204" pitchFamily="34" charset="-122"/>
              </a:rPr>
              <a:t>THANKS</a:t>
            </a:r>
            <a:endParaRPr lang="en-US" altLang="zh-CN" sz="6600" b="1" dirty="0">
              <a:solidFill>
                <a:schemeClr val="accent1">
                  <a:lumMod val="50000"/>
                </a:schemeClr>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4453206" y="4358988"/>
            <a:ext cx="3313043" cy="0"/>
          </a:xfrm>
          <a:prstGeom prst="line">
            <a:avLst/>
          </a:prstGeom>
          <a:ln>
            <a:solidFill>
              <a:srgbClr val="7CAFDE"/>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4442414" y="4503185"/>
            <a:ext cx="3263991" cy="953135"/>
          </a:xfrm>
          <a:prstGeom prst="rect">
            <a:avLst/>
          </a:prstGeom>
          <a:noFill/>
        </p:spPr>
        <p:txBody>
          <a:bodyPr wrap="square" rtlCol="0" anchor="t">
            <a:spAutoFit/>
          </a:bodyPr>
          <a:lstStyle/>
          <a:p>
            <a:endParaRPr lang="zh-CN" altLang="en-US" sz="28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8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0">
        <p14:prism/>
      </p:transition>
    </mc:Choice>
    <mc:Fallback>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9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9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16667" r="16667"/>
          <a:stretch>
            <a:fillRect/>
          </a:stretch>
        </p:blipFill>
        <p:spPr>
          <a:xfrm>
            <a:off x="4056698" y="2438591"/>
            <a:ext cx="3267075" cy="3267075"/>
          </a:xfrm>
          <a:prstGeom prst="ellipse">
            <a:avLst/>
          </a:prstGeom>
          <a:ln w="57150">
            <a:solidFill>
              <a:schemeClr val="accent1"/>
            </a:solidFill>
            <a:prstDash val="solid"/>
          </a:ln>
        </p:spPr>
      </p:pic>
      <p:sp>
        <p:nvSpPr>
          <p:cNvPr id="3" name="TextBox 3"/>
          <p:cNvSpPr txBox="1"/>
          <p:nvPr/>
        </p:nvSpPr>
        <p:spPr>
          <a:xfrm>
            <a:off x="533421" y="1447560"/>
            <a:ext cx="3314231" cy="647995"/>
          </a:xfrm>
          <a:prstGeom prst="rect">
            <a:avLst/>
          </a:prstGeom>
        </p:spPr>
        <p:txBody>
          <a:bodyPr vert="horz" wrap="square" lIns="114300" tIns="57150" rIns="114300" bIns="57150" rtlCol="0" anchor="ctr" anchorCtr="0">
            <a:noAutofit/>
          </a:bodyPr>
          <a:lstStyle/>
          <a:p>
            <a:pPr algn="l">
              <a:lnSpc>
                <a:spcPct val="120000"/>
              </a:lnSpc>
            </a:pPr>
            <a:r>
              <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Electronic payment model</a:t>
            </a:r>
            <a:endPar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TextBox 4"/>
          <p:cNvSpPr txBox="1"/>
          <p:nvPr/>
        </p:nvSpPr>
        <p:spPr>
          <a:xfrm>
            <a:off x="7391400" y="1524000"/>
            <a:ext cx="4352290" cy="2405380"/>
          </a:xfrm>
          <a:prstGeom prst="rect">
            <a:avLst/>
          </a:prstGeom>
        </p:spPr>
        <p:txBody>
          <a:bodyPr vert="horz" wrap="square" lIns="114300" tIns="57150" rIns="114300" bIns="57150" rtlCol="0" anchor="t" anchorCtr="0">
            <a:noAutofit/>
          </a:bodyPr>
          <a:lstStyle/>
          <a:p>
            <a:pPr algn="l">
              <a:lnSpc>
                <a:spcPct val="15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The system relies on the short-range 5.8GHz microwave communication between the OBU(On Board Unit) and the RSU(Road Side Unit). The OBU sends the vehicle identity information, and the RSU receives it and completes real-time fee deduction through the backend settlement system. The communication response time is less than 0.3 seconds.</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5" name="TextBox 5"/>
          <p:cNvSpPr txBox="1"/>
          <p:nvPr/>
        </p:nvSpPr>
        <p:spPr>
          <a:xfrm>
            <a:off x="7324090" y="1066800"/>
            <a:ext cx="4566285" cy="622935"/>
          </a:xfrm>
          <a:prstGeom prst="rect">
            <a:avLst/>
          </a:prstGeom>
        </p:spPr>
        <p:txBody>
          <a:bodyPr vert="horz" wrap="square" lIns="114300" tIns="57150" rIns="114300" bIns="57150" rtlCol="0" anchor="ctr" anchorCtr="0">
            <a:noAutofit/>
          </a:bodyPr>
          <a:lstStyle/>
          <a:p>
            <a:pPr>
              <a:lnSpc>
                <a:spcPct val="96000"/>
              </a:lnSpc>
            </a:pPr>
            <a:r>
              <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Two-way communication mechanism</a:t>
            </a:r>
            <a:endPar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6" name="TextBox 6"/>
          <p:cNvSpPr txBox="1"/>
          <p:nvPr/>
        </p:nvSpPr>
        <p:spPr>
          <a:xfrm>
            <a:off x="7567930" y="3962400"/>
            <a:ext cx="3806190" cy="548005"/>
          </a:xfrm>
          <a:prstGeom prst="rect">
            <a:avLst/>
          </a:prstGeom>
        </p:spPr>
        <p:txBody>
          <a:bodyPr vert="horz" wrap="square" lIns="114300" tIns="57150" rIns="114300" bIns="57150" rtlCol="0" anchor="b" anchorCtr="0">
            <a:noAutofit/>
          </a:bodyPr>
          <a:lstStyle/>
          <a:p>
            <a:pPr>
              <a:lnSpc>
                <a:spcPct val="120000"/>
              </a:lnSpc>
            </a:pPr>
            <a:r>
              <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Path restoration technology</a:t>
            </a:r>
            <a:endPar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7" name="TextBox 7"/>
          <p:cNvSpPr txBox="1"/>
          <p:nvPr/>
        </p:nvSpPr>
        <p:spPr>
          <a:xfrm>
            <a:off x="7543800" y="4510405"/>
            <a:ext cx="4171950" cy="1995805"/>
          </a:xfrm>
          <a:prstGeom prst="rect">
            <a:avLst/>
          </a:prstGeom>
        </p:spPr>
        <p:txBody>
          <a:bodyPr vert="horz" wrap="square" lIns="114300" tIns="57150" rIns="114300" bIns="57150" rtlCol="0" anchor="t" anchorCtr="0">
            <a:noAutofit/>
          </a:bodyPr>
          <a:lstStyle/>
          <a:p>
            <a:pPr algn="l">
              <a:lnSpc>
                <a:spcPct val="140000"/>
              </a:lnSpc>
            </a:pPr>
            <a:r>
              <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rPr>
              <a:t>In the free flow charging scenario, the multi-level gantry system is used to record the vehicle passage trajectory, and cloud computing is combined to realize accurate path fitting and segmented billing, with an error rate of less than 0.1%.</a:t>
            </a:r>
            <a:endParaRPr lang="en-US" sz="14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nvSpPr>
        <p:spPr>
          <a:xfrm>
            <a:off x="380751" y="2438456"/>
            <a:ext cx="3656131" cy="2115960"/>
          </a:xfrm>
          <a:prstGeom prst="rect">
            <a:avLst/>
          </a:prstGeom>
        </p:spPr>
        <p:txBody>
          <a:bodyPr vert="horz" wrap="square" lIns="114300" tIns="57150" rIns="114300" bIns="57150" rtlCol="0" anchor="t" anchorCtr="0">
            <a:noAutofit/>
          </a:bodyPr>
          <a:lstStyle/>
          <a:p>
            <a:pPr algn="l">
              <a:lnSpc>
                <a:spcPct val="140000"/>
              </a:lnSpc>
            </a:pPr>
            <a:r>
              <a:rPr lang="en-US" sz="14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ETC (Electronic Toll Collection) is an intelligent transportation system that uses radio frequency identification (RFID) technology to automatically collect tolls for vehicles while they are driving. The core goal is to improve traffic efficiency and reduce manual intervention.</a:t>
            </a:r>
            <a:endParaRPr lang="en-US" sz="14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9" name="TextBox 9"/>
          <p:cNvSpPr txBox="1"/>
          <p:nvPr/>
        </p:nvSpPr>
        <p:spPr>
          <a:xfrm>
            <a:off x="456973" y="272313"/>
            <a:ext cx="11239500" cy="914400"/>
          </a:xfrm>
          <a:prstGeom prst="rect">
            <a:avLst/>
          </a:prstGeom>
        </p:spPr>
        <p:txBody>
          <a:bodyPr vert="horz" wrap="square" lIns="123825" tIns="123825" rIns="57150" bIns="123825" rtlCol="0" anchor="ctr" anchorCtr="0">
            <a:noAutofit/>
          </a:bodyPr>
          <a:lstStyle/>
          <a:p>
            <a:pPr>
              <a:lnSpc>
                <a:spcPct val="140000"/>
              </a:lnSpc>
            </a:pPr>
            <a:r>
              <a:rPr lang="en-US" sz="28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rPr>
              <a:t>Definition and basic principles</a:t>
            </a:r>
            <a:endParaRPr lang="en-US" sz="28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custDataLst>
              <p:tags r:id="rId1"/>
            </p:custDataLst>
          </p:nvPr>
        </p:nvSpPr>
        <p:spPr>
          <a:xfrm>
            <a:off x="578633" y="3610512"/>
            <a:ext cx="2891725" cy="2289021"/>
          </a:xfrm>
          <a:prstGeom prst="rect">
            <a:avLst/>
          </a:prstGeom>
          <a:solidFill>
            <a:schemeClr val="lt2">
              <a:alpha val="100000"/>
            </a:schemeClr>
          </a:solidFill>
        </p:spPr>
      </p:sp>
      <p:sp>
        <p:nvSpPr>
          <p:cNvPr id="3" name="AutoShape 3"/>
          <p:cNvSpPr/>
          <p:nvPr>
            <p:custDataLst>
              <p:tags r:id="rId2"/>
            </p:custDataLst>
          </p:nvPr>
        </p:nvSpPr>
        <p:spPr>
          <a:xfrm>
            <a:off x="578633" y="1165602"/>
            <a:ext cx="2891725" cy="2289021"/>
          </a:xfrm>
          <a:prstGeom prst="rect">
            <a:avLst/>
          </a:prstGeom>
          <a:solidFill>
            <a:schemeClr val="lt2">
              <a:alpha val="100000"/>
            </a:schemeClr>
          </a:solidFill>
        </p:spPr>
      </p:sp>
      <p:sp>
        <p:nvSpPr>
          <p:cNvPr id="4" name="TextBox 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rPr>
              <a:t>System composition and architecture</a:t>
            </a:r>
            <a:endParaRPr lang="en-US"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5" name="AutoShape 5"/>
          <p:cNvSpPr/>
          <p:nvPr/>
        </p:nvSpPr>
        <p:spPr>
          <a:xfrm>
            <a:off x="6698935" y="1489452"/>
            <a:ext cx="2914650" cy="2914650"/>
          </a:xfrm>
          <a:prstGeom prst="rect">
            <a:avLst/>
          </a:prstGeom>
          <a:solidFill>
            <a:schemeClr val="accent1">
              <a:alpha val="20000"/>
            </a:schemeClr>
          </a:solidFill>
        </p:spPr>
      </p:sp>
      <p:sp>
        <p:nvSpPr>
          <p:cNvPr id="6" name="AutoShape 6"/>
          <p:cNvSpPr/>
          <p:nvPr/>
        </p:nvSpPr>
        <p:spPr>
          <a:xfrm>
            <a:off x="9780389" y="1489452"/>
            <a:ext cx="1714500" cy="2914650"/>
          </a:xfrm>
          <a:prstGeom prst="rect">
            <a:avLst/>
          </a:prstGeom>
          <a:solidFill>
            <a:schemeClr val="accent2">
              <a:alpha val="20000"/>
              <a:lumMod val="75000"/>
            </a:schemeClr>
          </a:solidFill>
        </p:spPr>
      </p:sp>
      <p:sp>
        <p:nvSpPr>
          <p:cNvPr id="7" name="AutoShape 7"/>
          <p:cNvSpPr/>
          <p:nvPr/>
        </p:nvSpPr>
        <p:spPr>
          <a:xfrm>
            <a:off x="6698935" y="4585077"/>
            <a:ext cx="2914650" cy="1619250"/>
          </a:xfrm>
          <a:prstGeom prst="rect">
            <a:avLst/>
          </a:prstGeom>
          <a:solidFill>
            <a:schemeClr val="accent4">
              <a:alpha val="20000"/>
            </a:schemeClr>
          </a:solidFill>
        </p:spPr>
      </p:sp>
      <p:sp>
        <p:nvSpPr>
          <p:cNvPr id="8" name="AutoShape 8"/>
          <p:cNvSpPr/>
          <p:nvPr/>
        </p:nvSpPr>
        <p:spPr>
          <a:xfrm>
            <a:off x="9780389" y="4585077"/>
            <a:ext cx="1714500" cy="1619250"/>
          </a:xfrm>
          <a:prstGeom prst="rect">
            <a:avLst/>
          </a:prstGeom>
          <a:solidFill>
            <a:schemeClr val="accent1">
              <a:alpha val="20000"/>
            </a:schemeClr>
          </a:solidFill>
        </p:spPr>
      </p:sp>
      <p:pic>
        <p:nvPicPr>
          <p:cNvPr id="9" name="Picture 9"/>
          <p:cNvPicPr>
            <a:picLocks noChangeAspect="1"/>
          </p:cNvPicPr>
          <p:nvPr/>
        </p:nvPicPr>
        <p:blipFill>
          <a:blip r:embed="rId3"/>
          <a:srcRect l="16667" r="16667"/>
          <a:stretch>
            <a:fillRect/>
          </a:stretch>
        </p:blipFill>
        <p:spPr>
          <a:xfrm>
            <a:off x="6784660" y="1575177"/>
            <a:ext cx="2743200" cy="2743200"/>
          </a:xfrm>
          <a:prstGeom prst="rect">
            <a:avLst/>
          </a:prstGeom>
        </p:spPr>
      </p:pic>
      <p:pic>
        <p:nvPicPr>
          <p:cNvPr id="10" name="Picture 10"/>
          <p:cNvPicPr>
            <a:picLocks noChangeAspect="1"/>
          </p:cNvPicPr>
          <p:nvPr/>
        </p:nvPicPr>
        <p:blipFill>
          <a:blip r:embed="rId4"/>
          <a:srcRect t="36190" b="36190"/>
          <a:stretch>
            <a:fillRect/>
          </a:stretch>
        </p:blipFill>
        <p:spPr>
          <a:xfrm>
            <a:off x="6784660" y="4670802"/>
            <a:ext cx="2743200" cy="1447800"/>
          </a:xfrm>
          <a:prstGeom prst="rect">
            <a:avLst/>
          </a:prstGeom>
        </p:spPr>
      </p:pic>
      <p:pic>
        <p:nvPicPr>
          <p:cNvPr id="11" name="Picture 11"/>
          <p:cNvPicPr>
            <a:picLocks noChangeAspect="1"/>
          </p:cNvPicPr>
          <p:nvPr/>
        </p:nvPicPr>
        <p:blipFill>
          <a:blip r:embed="rId5"/>
          <a:srcRect l="31320" r="31320"/>
          <a:stretch>
            <a:fillRect/>
          </a:stretch>
        </p:blipFill>
        <p:spPr>
          <a:xfrm>
            <a:off x="9866114" y="1575177"/>
            <a:ext cx="1543050" cy="2743200"/>
          </a:xfrm>
          <a:prstGeom prst="rect">
            <a:avLst/>
          </a:prstGeom>
        </p:spPr>
      </p:pic>
      <p:sp>
        <p:nvSpPr>
          <p:cNvPr id="12" name="AutoShape 12"/>
          <p:cNvSpPr/>
          <p:nvPr/>
        </p:nvSpPr>
        <p:spPr>
          <a:xfrm>
            <a:off x="9866114" y="4670802"/>
            <a:ext cx="1543050" cy="1447800"/>
          </a:xfrm>
          <a:prstGeom prst="rect">
            <a:avLst/>
          </a:prstGeom>
          <a:solidFill>
            <a:schemeClr val="accent1">
              <a:alpha val="100000"/>
            </a:schemeClr>
          </a:solidFill>
        </p:spPr>
      </p:sp>
      <p:sp>
        <p:nvSpPr>
          <p:cNvPr id="13" name="Freeform 13"/>
          <p:cNvSpPr/>
          <p:nvPr/>
        </p:nvSpPr>
        <p:spPr>
          <a:xfrm>
            <a:off x="10232888" y="5037575"/>
            <a:ext cx="809504" cy="809504"/>
          </a:xfrm>
          <a:custGeom>
            <a:avLst/>
            <a:gdLst/>
            <a:ahLst/>
            <a:cxnLst/>
            <a:rect l="l" t="t" r="r" b="b"/>
            <a:pathLst>
              <a:path w="304800" h="304800">
                <a:moveTo>
                  <a:pt x="152800" y="79486"/>
                </a:moveTo>
                <a:cubicBezTo>
                  <a:pt x="152800" y="79486"/>
                  <a:pt x="133750" y="38891"/>
                  <a:pt x="90888" y="38891"/>
                </a:cubicBezTo>
                <a:cubicBezTo>
                  <a:pt x="44053" y="38891"/>
                  <a:pt x="19450" y="78581"/>
                  <a:pt x="19450" y="118262"/>
                </a:cubicBezTo>
                <a:cubicBezTo>
                  <a:pt x="19450" y="184147"/>
                  <a:pt x="152800" y="265900"/>
                  <a:pt x="152800" y="265900"/>
                </a:cubicBezTo>
                <a:cubicBezTo>
                  <a:pt x="152800" y="265900"/>
                  <a:pt x="285350" y="184937"/>
                  <a:pt x="285350" y="118262"/>
                </a:cubicBezTo>
                <a:cubicBezTo>
                  <a:pt x="285350" y="77781"/>
                  <a:pt x="259956" y="38891"/>
                  <a:pt x="214713" y="38891"/>
                </a:cubicBezTo>
                <a:cubicBezTo>
                  <a:pt x="169469" y="38891"/>
                  <a:pt x="152800" y="79486"/>
                  <a:pt x="152800" y="79486"/>
                </a:cubicBezTo>
              </a:path>
            </a:pathLst>
          </a:custGeom>
          <a:solidFill>
            <a:schemeClr val="accent1">
              <a:alpha val="100000"/>
              <a:lumMod val="50000"/>
            </a:schemeClr>
          </a:solidFill>
        </p:spPr>
      </p:sp>
      <p:sp>
        <p:nvSpPr>
          <p:cNvPr id="14" name="TextBox 14"/>
          <p:cNvSpPr txBox="1"/>
          <p:nvPr>
            <p:custDataLst>
              <p:tags r:id="rId6"/>
            </p:custDataLst>
          </p:nvPr>
        </p:nvSpPr>
        <p:spPr>
          <a:xfrm>
            <a:off x="1382164" y="1256135"/>
            <a:ext cx="2088193" cy="397304"/>
          </a:xfrm>
          <a:prstGeom prst="rect">
            <a:avLst/>
          </a:prstGeom>
          <a:noFill/>
        </p:spPr>
        <p:txBody>
          <a:bodyPr vert="horz" wrap="square" lIns="0" tIns="0" rIns="0" bIns="0" rtlCol="0" anchor="ctr" anchorCtr="0">
            <a:noAutofit/>
          </a:bodyPr>
          <a:lstStyle/>
          <a:p>
            <a:pPr algn="l">
              <a:lnSpc>
                <a:spcPct val="120000"/>
              </a:lnSpc>
            </a:pPr>
            <a:r>
              <a:rPr lang="en-US" sz="14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On-board unit (OBU)</a:t>
            </a:r>
            <a:endParaRPr lang="en-US" sz="14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5" name="AutoShape 15"/>
          <p:cNvSpPr/>
          <p:nvPr>
            <p:custDataLst>
              <p:tags r:id="rId7"/>
            </p:custDataLst>
          </p:nvPr>
        </p:nvSpPr>
        <p:spPr>
          <a:xfrm rot="5400000">
            <a:off x="667791" y="1076444"/>
            <a:ext cx="540270" cy="718585"/>
          </a:xfrm>
          <a:prstGeom prst="round1Rect">
            <a:avLst>
              <a:gd name="adj" fmla="val 47297"/>
            </a:avLst>
          </a:prstGeom>
          <a:solidFill>
            <a:schemeClr val="accent1">
              <a:alpha val="20000"/>
            </a:schemeClr>
          </a:solidFill>
        </p:spPr>
      </p:sp>
      <p:sp>
        <p:nvSpPr>
          <p:cNvPr id="16" name="TextBox 16"/>
          <p:cNvSpPr txBox="1"/>
          <p:nvPr>
            <p:custDataLst>
              <p:tags r:id="rId8"/>
            </p:custDataLst>
          </p:nvPr>
        </p:nvSpPr>
        <p:spPr>
          <a:xfrm>
            <a:off x="762888" y="1729908"/>
            <a:ext cx="2527745" cy="1395400"/>
          </a:xfrm>
          <a:prstGeom prst="rect">
            <a:avLst/>
          </a:prstGeom>
          <a:noFill/>
        </p:spPr>
        <p:txBody>
          <a:bodyPr vert="horz" wrap="square" lIns="0" tIns="0" rIns="0" bIns="0" rtlCol="0" anchor="t" anchorCtr="0">
            <a:noAutofit/>
          </a:bodyPr>
          <a:lstStyle/>
          <a:p>
            <a:pPr algn="l">
              <a:lnSpc>
                <a:spcPct val="125000"/>
              </a:lnSpc>
              <a:spcBef>
                <a:spcPts val="375"/>
              </a:spcBef>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Integrated RFID chip and dual-antenna, built-in ESAM security module for data encryption, storage of vehicle ID, account balance and driving log, support solar charging or battery power, operating temperature range-40℃ to 85℃.</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7" name="AutoShape 17"/>
          <p:cNvSpPr/>
          <p:nvPr>
            <p:custDataLst>
              <p:tags r:id="rId9"/>
            </p:custDataLst>
          </p:nvPr>
        </p:nvSpPr>
        <p:spPr>
          <a:xfrm rot="5400000">
            <a:off x="658476" y="1085759"/>
            <a:ext cx="492364" cy="652050"/>
          </a:xfrm>
          <a:prstGeom prst="round1Rect">
            <a:avLst>
              <a:gd name="adj" fmla="val 47297"/>
            </a:avLst>
          </a:prstGeom>
          <a:solidFill>
            <a:schemeClr val="accent2">
              <a:alpha val="100000"/>
            </a:schemeClr>
          </a:solidFill>
        </p:spPr>
      </p:sp>
      <p:sp>
        <p:nvSpPr>
          <p:cNvPr id="18" name="TextBox 18"/>
          <p:cNvSpPr txBox="1"/>
          <p:nvPr>
            <p:custDataLst>
              <p:tags r:id="rId10"/>
            </p:custDataLst>
          </p:nvPr>
        </p:nvSpPr>
        <p:spPr>
          <a:xfrm>
            <a:off x="597683" y="1251327"/>
            <a:ext cx="559462" cy="340994"/>
          </a:xfrm>
          <a:prstGeom prst="rect">
            <a:avLst/>
          </a:prstGeom>
        </p:spPr>
        <p:txBody>
          <a:bodyPr vert="horz" wrap="square" lIns="76200" tIns="0" rIns="57150" bIns="0" rtlCol="0" anchor="ctr" anchorCtr="0">
            <a:noAutofit/>
          </a:bodyPr>
          <a:lstStyle/>
          <a:p>
            <a:pPr algn="ctr">
              <a:lnSpc>
                <a:spcPct val="15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01</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9" name="AutoShape 19"/>
          <p:cNvSpPr/>
          <p:nvPr>
            <p:custDataLst>
              <p:tags r:id="rId11"/>
            </p:custDataLst>
          </p:nvPr>
        </p:nvSpPr>
        <p:spPr>
          <a:xfrm>
            <a:off x="3628068" y="1165602"/>
            <a:ext cx="2891725" cy="2289021"/>
          </a:xfrm>
          <a:prstGeom prst="rect">
            <a:avLst/>
          </a:prstGeom>
          <a:solidFill>
            <a:schemeClr val="lt2">
              <a:alpha val="100000"/>
            </a:schemeClr>
          </a:solidFill>
        </p:spPr>
      </p:sp>
      <p:sp>
        <p:nvSpPr>
          <p:cNvPr id="20" name="TextBox 20"/>
          <p:cNvSpPr txBox="1"/>
          <p:nvPr>
            <p:custDataLst>
              <p:tags r:id="rId12"/>
            </p:custDataLst>
          </p:nvPr>
        </p:nvSpPr>
        <p:spPr>
          <a:xfrm>
            <a:off x="4431599" y="1256135"/>
            <a:ext cx="2037145" cy="397304"/>
          </a:xfrm>
          <a:prstGeom prst="rect">
            <a:avLst/>
          </a:prstGeom>
          <a:noFill/>
        </p:spPr>
        <p:txBody>
          <a:bodyPr vert="horz" wrap="square" lIns="0" tIns="0" rIns="0" bIns="0" rtlCol="0" anchor="ctr" anchorCtr="0">
            <a:noAutofit/>
          </a:bodyPr>
          <a:lstStyle/>
          <a:p>
            <a:pPr algn="l">
              <a:lnSpc>
                <a:spcPct val="120000"/>
              </a:lnSpc>
            </a:pPr>
            <a:r>
              <a:rPr lang="en-US" sz="14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Road Side Unit (RSU)</a:t>
            </a:r>
            <a:endParaRPr lang="en-US" sz="14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21" name="AutoShape 21"/>
          <p:cNvSpPr/>
          <p:nvPr>
            <p:custDataLst>
              <p:tags r:id="rId13"/>
            </p:custDataLst>
          </p:nvPr>
        </p:nvSpPr>
        <p:spPr>
          <a:xfrm rot="5400000">
            <a:off x="3717225" y="1076444"/>
            <a:ext cx="540270" cy="718585"/>
          </a:xfrm>
          <a:prstGeom prst="round1Rect">
            <a:avLst>
              <a:gd name="adj" fmla="val 47297"/>
            </a:avLst>
          </a:prstGeom>
          <a:solidFill>
            <a:schemeClr val="accent2">
              <a:alpha val="20000"/>
              <a:lumMod val="75000"/>
            </a:schemeClr>
          </a:solidFill>
        </p:spPr>
      </p:sp>
      <p:sp>
        <p:nvSpPr>
          <p:cNvPr id="22" name="TextBox 22"/>
          <p:cNvSpPr txBox="1"/>
          <p:nvPr>
            <p:custDataLst>
              <p:tags r:id="rId14"/>
            </p:custDataLst>
          </p:nvPr>
        </p:nvSpPr>
        <p:spPr>
          <a:xfrm>
            <a:off x="3820578" y="1621958"/>
            <a:ext cx="2527745" cy="1395400"/>
          </a:xfrm>
          <a:prstGeom prst="rect">
            <a:avLst/>
          </a:prstGeom>
          <a:noFill/>
        </p:spPr>
        <p:txBody>
          <a:bodyPr vert="horz" wrap="square" lIns="0" tIns="0" rIns="0" bIns="0" rtlCol="0" anchor="t" anchorCtr="0">
            <a:noAutofit/>
          </a:bodyPr>
          <a:lstStyle/>
          <a:p>
            <a:pPr algn="l">
              <a:lnSpc>
                <a:spcPct val="125000"/>
              </a:lnSpc>
              <a:spcBef>
                <a:spcPts val="375"/>
              </a:spcBef>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I</a:t>
            </a:r>
            <a:r>
              <a:rPr lang="en-US" sz="10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t is composed of high-gain directional antenna, industrial grade main control machine and lightning protection equipment. The deployment distance is 20-30 meters, supporting multi-lane coverage, with a maximum communication distance of 15 meters, and has the ability to resist multipath interference and suppress adjacent channel leakage.</a:t>
            </a:r>
            <a:endParaRPr lang="en-US" sz="10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23" name="AutoShape 23"/>
          <p:cNvSpPr/>
          <p:nvPr>
            <p:custDataLst>
              <p:tags r:id="rId15"/>
            </p:custDataLst>
          </p:nvPr>
        </p:nvSpPr>
        <p:spPr>
          <a:xfrm rot="5400000">
            <a:off x="3707910" y="1085759"/>
            <a:ext cx="492364" cy="652050"/>
          </a:xfrm>
          <a:prstGeom prst="round1Rect">
            <a:avLst>
              <a:gd name="adj" fmla="val 47297"/>
            </a:avLst>
          </a:prstGeom>
          <a:solidFill>
            <a:schemeClr val="accent2">
              <a:alpha val="100000"/>
              <a:lumMod val="75000"/>
            </a:schemeClr>
          </a:solidFill>
        </p:spPr>
      </p:sp>
      <p:sp>
        <p:nvSpPr>
          <p:cNvPr id="24" name="TextBox 24"/>
          <p:cNvSpPr txBox="1"/>
          <p:nvPr>
            <p:custDataLst>
              <p:tags r:id="rId16"/>
            </p:custDataLst>
          </p:nvPr>
        </p:nvSpPr>
        <p:spPr>
          <a:xfrm>
            <a:off x="1382164" y="3701045"/>
            <a:ext cx="2037145" cy="397304"/>
          </a:xfrm>
          <a:prstGeom prst="rect">
            <a:avLst/>
          </a:prstGeom>
          <a:noFill/>
        </p:spPr>
        <p:txBody>
          <a:bodyPr vert="horz" wrap="square" lIns="0" tIns="0" rIns="0" bIns="0" rtlCol="0" anchor="ctr" anchorCtr="0">
            <a:noAutofit/>
          </a:bodyPr>
          <a:lstStyle/>
          <a:p>
            <a:pPr algn="ctr">
              <a:lnSpc>
                <a:spcPct val="120000"/>
              </a:lnSpc>
            </a:pPr>
            <a:r>
              <a:rPr lang="en-US" sz="14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Back-end management system</a:t>
            </a:r>
            <a:endParaRPr lang="en-US" sz="14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25" name="AutoShape 25"/>
          <p:cNvSpPr/>
          <p:nvPr>
            <p:custDataLst>
              <p:tags r:id="rId17"/>
            </p:custDataLst>
          </p:nvPr>
        </p:nvSpPr>
        <p:spPr>
          <a:xfrm rot="5400000">
            <a:off x="667791" y="3521354"/>
            <a:ext cx="540270" cy="718585"/>
          </a:xfrm>
          <a:prstGeom prst="round1Rect">
            <a:avLst>
              <a:gd name="adj" fmla="val 47297"/>
            </a:avLst>
          </a:prstGeom>
          <a:solidFill>
            <a:schemeClr val="accent3">
              <a:alpha val="20000"/>
              <a:lumMod val="75000"/>
            </a:schemeClr>
          </a:solidFill>
        </p:spPr>
      </p:sp>
      <p:sp>
        <p:nvSpPr>
          <p:cNvPr id="26" name="TextBox 26"/>
          <p:cNvSpPr txBox="1"/>
          <p:nvPr>
            <p:custDataLst>
              <p:tags r:id="rId18"/>
            </p:custDataLst>
          </p:nvPr>
        </p:nvSpPr>
        <p:spPr>
          <a:xfrm>
            <a:off x="756538" y="4258638"/>
            <a:ext cx="2527745" cy="1395400"/>
          </a:xfrm>
          <a:prstGeom prst="rect">
            <a:avLst/>
          </a:prstGeom>
          <a:noFill/>
        </p:spPr>
        <p:txBody>
          <a:bodyPr vert="horz" wrap="square" lIns="0" tIns="0" rIns="0" bIns="0" rtlCol="0" anchor="t" anchorCtr="0">
            <a:noAutofit/>
          </a:bodyPr>
          <a:lstStyle/>
          <a:p>
            <a:pPr algn="l">
              <a:lnSpc>
                <a:spcPct val="125000"/>
              </a:lnSpc>
              <a:spcBef>
                <a:spcPts val="375"/>
              </a:spcBef>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distributed microservice architecture includes transaction clearing, exception processing, blacklist synchronization and other modules. The average daily processing capacity exceeds 50 million transactions, and supports multi-channel settlement of UnionPay/third-party payment.</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27" name="AutoShape 27"/>
          <p:cNvSpPr/>
          <p:nvPr>
            <p:custDataLst>
              <p:tags r:id="rId19"/>
            </p:custDataLst>
          </p:nvPr>
        </p:nvSpPr>
        <p:spPr>
          <a:xfrm rot="5400000">
            <a:off x="658476" y="3530669"/>
            <a:ext cx="492364" cy="652050"/>
          </a:xfrm>
          <a:prstGeom prst="round1Rect">
            <a:avLst>
              <a:gd name="adj" fmla="val 47297"/>
            </a:avLst>
          </a:prstGeom>
          <a:solidFill>
            <a:schemeClr val="accent3">
              <a:alpha val="100000"/>
              <a:lumMod val="75000"/>
            </a:schemeClr>
          </a:solidFill>
        </p:spPr>
      </p:sp>
      <p:sp>
        <p:nvSpPr>
          <p:cNvPr id="28" name="AutoShape 28"/>
          <p:cNvSpPr/>
          <p:nvPr>
            <p:custDataLst>
              <p:tags r:id="rId20"/>
            </p:custDataLst>
          </p:nvPr>
        </p:nvSpPr>
        <p:spPr>
          <a:xfrm>
            <a:off x="3628068" y="3610512"/>
            <a:ext cx="2891725" cy="2289021"/>
          </a:xfrm>
          <a:prstGeom prst="rect">
            <a:avLst/>
          </a:prstGeom>
          <a:solidFill>
            <a:schemeClr val="lt2">
              <a:alpha val="100000"/>
            </a:schemeClr>
          </a:solidFill>
        </p:spPr>
      </p:sp>
      <p:sp>
        <p:nvSpPr>
          <p:cNvPr id="29" name="TextBox 29"/>
          <p:cNvSpPr txBox="1"/>
          <p:nvPr>
            <p:custDataLst>
              <p:tags r:id="rId21"/>
            </p:custDataLst>
          </p:nvPr>
        </p:nvSpPr>
        <p:spPr>
          <a:xfrm>
            <a:off x="4431599" y="3701045"/>
            <a:ext cx="2037145" cy="397304"/>
          </a:xfrm>
          <a:prstGeom prst="rect">
            <a:avLst/>
          </a:prstGeom>
          <a:noFill/>
        </p:spPr>
        <p:txBody>
          <a:bodyPr vert="horz" wrap="square" lIns="0" tIns="0" rIns="0" bIns="0" rtlCol="0" anchor="ctr" anchorCtr="0">
            <a:noAutofit/>
          </a:bodyPr>
          <a:lstStyle/>
          <a:p>
            <a:pPr algn="l">
              <a:lnSpc>
                <a:spcPct val="120000"/>
              </a:lnSpc>
            </a:pPr>
            <a:r>
              <a:rPr lang="en-US" sz="16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Auxiliary facilities</a:t>
            </a:r>
            <a:endParaRPr lang="en-US" sz="16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30" name="AutoShape 30"/>
          <p:cNvSpPr/>
          <p:nvPr>
            <p:custDataLst>
              <p:tags r:id="rId22"/>
            </p:custDataLst>
          </p:nvPr>
        </p:nvSpPr>
        <p:spPr>
          <a:xfrm rot="5400000">
            <a:off x="3717225" y="3521354"/>
            <a:ext cx="540270" cy="718585"/>
          </a:xfrm>
          <a:prstGeom prst="round1Rect">
            <a:avLst>
              <a:gd name="adj" fmla="val 47297"/>
            </a:avLst>
          </a:prstGeom>
          <a:solidFill>
            <a:schemeClr val="accent4">
              <a:alpha val="20000"/>
              <a:lumMod val="75000"/>
            </a:schemeClr>
          </a:solidFill>
        </p:spPr>
      </p:sp>
      <p:sp>
        <p:nvSpPr>
          <p:cNvPr id="31" name="TextBox 31"/>
          <p:cNvSpPr txBox="1"/>
          <p:nvPr>
            <p:custDataLst>
              <p:tags r:id="rId23"/>
            </p:custDataLst>
          </p:nvPr>
        </p:nvSpPr>
        <p:spPr>
          <a:xfrm>
            <a:off x="3805973" y="4258638"/>
            <a:ext cx="2527745" cy="1395400"/>
          </a:xfrm>
          <a:prstGeom prst="rect">
            <a:avLst/>
          </a:prstGeom>
          <a:noFill/>
        </p:spPr>
        <p:txBody>
          <a:bodyPr vert="horz" wrap="square" lIns="0" tIns="0" rIns="0" bIns="0" rtlCol="0" anchor="t" anchorCtr="0">
            <a:noAutofit/>
          </a:bodyPr>
          <a:lstStyle/>
          <a:p>
            <a:pPr algn="l">
              <a:lnSpc>
                <a:spcPct val="125000"/>
              </a:lnSpc>
              <a:spcBef>
                <a:spcPts val="375"/>
              </a:spcBef>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It includes license plate recognition camera (for redundant verification when the OBU fails), ground magnetic coil (vehicle presence detection), information board (real-time fee deduction display), etc., forming a multi-dimensional verification system.</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32" name="AutoShape 32"/>
          <p:cNvSpPr/>
          <p:nvPr>
            <p:custDataLst>
              <p:tags r:id="rId24"/>
            </p:custDataLst>
          </p:nvPr>
        </p:nvSpPr>
        <p:spPr>
          <a:xfrm rot="5400000">
            <a:off x="3707910" y="3530669"/>
            <a:ext cx="492364" cy="652050"/>
          </a:xfrm>
          <a:prstGeom prst="round1Rect">
            <a:avLst>
              <a:gd name="adj" fmla="val 47297"/>
            </a:avLst>
          </a:prstGeom>
          <a:solidFill>
            <a:schemeClr val="accent4">
              <a:alpha val="100000"/>
              <a:lumMod val="75000"/>
            </a:schemeClr>
          </a:solidFill>
        </p:spPr>
      </p:sp>
      <p:sp>
        <p:nvSpPr>
          <p:cNvPr id="33" name="TextBox 33"/>
          <p:cNvSpPr txBox="1"/>
          <p:nvPr>
            <p:custDataLst>
              <p:tags r:id="rId25"/>
            </p:custDataLst>
          </p:nvPr>
        </p:nvSpPr>
        <p:spPr>
          <a:xfrm>
            <a:off x="3647118" y="1251327"/>
            <a:ext cx="559462" cy="340994"/>
          </a:xfrm>
          <a:prstGeom prst="rect">
            <a:avLst/>
          </a:prstGeom>
        </p:spPr>
        <p:txBody>
          <a:bodyPr vert="horz" wrap="square" lIns="76200" tIns="0" rIns="57150" bIns="0" rtlCol="0" anchor="ctr" anchorCtr="0">
            <a:noAutofit/>
          </a:bodyPr>
          <a:lstStyle/>
          <a:p>
            <a:pPr algn="ctr">
              <a:lnSpc>
                <a:spcPct val="15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02</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34" name="TextBox 34"/>
          <p:cNvSpPr txBox="1"/>
          <p:nvPr>
            <p:custDataLst>
              <p:tags r:id="rId26"/>
            </p:custDataLst>
          </p:nvPr>
        </p:nvSpPr>
        <p:spPr>
          <a:xfrm>
            <a:off x="597683" y="3696237"/>
            <a:ext cx="559462" cy="340994"/>
          </a:xfrm>
          <a:prstGeom prst="rect">
            <a:avLst/>
          </a:prstGeom>
        </p:spPr>
        <p:txBody>
          <a:bodyPr vert="horz" wrap="square" lIns="76200" tIns="0" rIns="57150" bIns="0" rtlCol="0" anchor="ctr" anchorCtr="0">
            <a:noAutofit/>
          </a:bodyPr>
          <a:lstStyle/>
          <a:p>
            <a:pPr algn="ctr">
              <a:lnSpc>
                <a:spcPct val="15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03</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35" name="TextBox 35"/>
          <p:cNvSpPr txBox="1"/>
          <p:nvPr>
            <p:custDataLst>
              <p:tags r:id="rId27"/>
            </p:custDataLst>
          </p:nvPr>
        </p:nvSpPr>
        <p:spPr>
          <a:xfrm>
            <a:off x="3647118" y="3696237"/>
            <a:ext cx="559462" cy="340994"/>
          </a:xfrm>
          <a:prstGeom prst="rect">
            <a:avLst/>
          </a:prstGeom>
        </p:spPr>
        <p:txBody>
          <a:bodyPr vert="horz" wrap="square" lIns="76200" tIns="0" rIns="57150" bIns="0" rtlCol="0" anchor="ctr" anchorCtr="0">
            <a:noAutofit/>
          </a:bodyPr>
          <a:lstStyle/>
          <a:p>
            <a:pPr algn="ctr">
              <a:lnSpc>
                <a:spcPct val="150000"/>
              </a:lnSpc>
            </a:pPr>
            <a:r>
              <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rPr>
              <a:t>04</a:t>
            </a:r>
            <a:endParaRPr lang="en-US" sz="16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318000" y="2920118"/>
            <a:ext cx="3554730" cy="339090"/>
          </a:xfrm>
          <a:prstGeom prst="rect">
            <a:avLst/>
          </a:prstGeom>
          <a:noFill/>
        </p:spPr>
        <p:txBody>
          <a:bodyPr vert="horz" wrap="square" lIns="91440" tIns="45720" rIns="91440" bIns="45720" rtlCol="0" anchor="t" anchorCtr="0">
            <a:spAutoFit/>
          </a:bodyPr>
          <a:lstStyle/>
          <a:p>
            <a:pPr algn="l">
              <a:lnSpc>
                <a:spcPct val="80000"/>
              </a:lnSpc>
            </a:pPr>
            <a:r>
              <a:rPr lang="en-US" sz="150">
                <a:solidFill>
                  <a:schemeClr val="lt1">
                    <a:alpha val="0"/>
                  </a:schemeClr>
                </a:solidFill>
                <a:latin typeface="Noto Sans SC" panose="020B0200000000000000" charset="-122"/>
                <a:ea typeface="Noto Sans SC" panose="020B0200000000000000" charset="-122"/>
                <a:cs typeface="Noto Sans SC" panose="020B0200000000000000" charset="-122"/>
              </a:rPr>
              <a:t>Thank you for downloading the PPT works provided on the platform of Baotu. For the benefit of you, Baotu and the original author, please do not copy, spread or sell the works, otherwise you will bear legal responsibility! Baotu will safeguard the rights of the works and claim compensation ten times according to the number of times the works are downloaded!</a:t>
            </a:r>
            <a:endParaRPr lang="en-US" sz="150">
              <a:solidFill>
                <a:schemeClr val="lt1">
                  <a:alpha val="0"/>
                </a:schemeClr>
              </a:solidFill>
              <a:latin typeface="Noto Sans SC" panose="020B0200000000000000" charset="-122"/>
              <a:ea typeface="Noto Sans SC" panose="020B0200000000000000" charset="-122"/>
              <a:cs typeface="Noto Sans SC" panose="020B0200000000000000" charset="-122"/>
            </a:endParaRPr>
          </a:p>
          <a:p>
            <a:pPr algn="l">
              <a:lnSpc>
                <a:spcPct val="80000"/>
              </a:lnSpc>
            </a:pPr>
            <a:r>
              <a:rPr lang="en-US" sz="300">
                <a:solidFill>
                  <a:schemeClr val="lt1">
                    <a:alpha val="0"/>
                  </a:schemeClr>
                </a:solidFill>
                <a:latin typeface="Noto Sans SC" panose="020B0200000000000000" charset="-122"/>
                <a:ea typeface="Noto Sans SC" panose="020B0200000000000000" charset="-122"/>
                <a:cs typeface="Noto Sans SC" panose="020B0200000000000000" charset="-122"/>
              </a:rPr>
              <a:t>ibaotu.com</a:t>
            </a:r>
            <a:endParaRPr lang="en-US" sz="300">
              <a:solidFill>
                <a:schemeClr val="lt1">
                  <a:alpha val="0"/>
                </a:schemeClr>
              </a:solidFill>
              <a:latin typeface="Noto Sans SC" panose="020B0200000000000000" charset="-122"/>
              <a:ea typeface="Noto Sans SC" panose="020B0200000000000000" charset="-122"/>
              <a:cs typeface="Noto Sans SC" panose="020B0200000000000000" charset="-122"/>
            </a:endParaRPr>
          </a:p>
        </p:txBody>
      </p:sp>
      <p:sp>
        <p:nvSpPr>
          <p:cNvPr id="3" name="AutoShape 3"/>
          <p:cNvSpPr/>
          <p:nvPr/>
        </p:nvSpPr>
        <p:spPr>
          <a:xfrm>
            <a:off x="1784223" y="1774546"/>
            <a:ext cx="1194721" cy="1194721"/>
          </a:xfrm>
          <a:prstGeom prst="ellipse">
            <a:avLst/>
          </a:prstGeom>
          <a:noFill/>
          <a:ln w="19050">
            <a:solidFill>
              <a:schemeClr val="accent1">
                <a:alpha val="100000"/>
              </a:schemeClr>
            </a:solidFill>
            <a:prstDash val="solid"/>
          </a:ln>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4" name="AutoShape 4"/>
          <p:cNvSpPr/>
          <p:nvPr/>
        </p:nvSpPr>
        <p:spPr>
          <a:xfrm>
            <a:off x="5432012" y="1774546"/>
            <a:ext cx="1194721" cy="1194721"/>
          </a:xfrm>
          <a:prstGeom prst="ellipse">
            <a:avLst/>
          </a:prstGeom>
          <a:noFill/>
          <a:ln w="19050">
            <a:solidFill>
              <a:schemeClr val="accent1">
                <a:alpha val="100000"/>
              </a:schemeClr>
            </a:solidFill>
            <a:prstDash val="solid"/>
          </a:ln>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5" name="AutoShape 5"/>
          <p:cNvSpPr/>
          <p:nvPr/>
        </p:nvSpPr>
        <p:spPr>
          <a:xfrm>
            <a:off x="9079802" y="1774546"/>
            <a:ext cx="1194721" cy="1194721"/>
          </a:xfrm>
          <a:prstGeom prst="ellipse">
            <a:avLst/>
          </a:prstGeom>
          <a:noFill/>
          <a:ln w="19050">
            <a:solidFill>
              <a:schemeClr val="accent1">
                <a:alpha val="100000"/>
              </a:schemeClr>
            </a:solidFill>
            <a:prstDash val="solid"/>
          </a:ln>
        </p:spPr>
      </p:sp>
      <p:sp>
        <p:nvSpPr>
          <p:cNvPr id="6" name="TextBox 6"/>
          <p:cNvSpPr txBox="1"/>
          <p:nvPr/>
        </p:nvSpPr>
        <p:spPr>
          <a:xfrm>
            <a:off x="1945145" y="1928806"/>
            <a:ext cx="872877" cy="886295"/>
          </a:xfrm>
          <a:prstGeom prst="rect">
            <a:avLst/>
          </a:prstGeom>
          <a:noFill/>
        </p:spPr>
        <p:txBody>
          <a:bodyPr vert="horz" wrap="none" lIns="0" tIns="0" rIns="0" bIns="0" rtlCol="0" anchor="ctr" anchorCtr="0">
            <a:noAutofit/>
          </a:bodyPr>
          <a:lstStyle/>
          <a:p>
            <a:pPr algn="ctr">
              <a:lnSpc>
                <a:spcPct val="100000"/>
              </a:lnSpc>
              <a:spcBef>
                <a:spcPct val="0"/>
              </a:spcBef>
            </a:pPr>
            <a:r>
              <a:rPr lang="en-US" sz="2025" b="1">
                <a:solidFill>
                  <a:schemeClr val="accent1">
                    <a:alpha val="100000"/>
                  </a:schemeClr>
                </a:solidFill>
                <a:latin typeface="Noto Sans SC" panose="020B0200000000000000" charset="-122"/>
                <a:ea typeface="Noto Sans SC" panose="020B0200000000000000" charset="-122"/>
                <a:cs typeface="Noto Sans SC" panose="020B0200000000000000" charset="-122"/>
              </a:rPr>
              <a:t>01</a:t>
            </a:r>
            <a:endParaRPr lang="en-US" sz="2025"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nvSpPr>
        <p:spPr>
          <a:xfrm>
            <a:off x="5574629" y="1928806"/>
            <a:ext cx="872877" cy="886295"/>
          </a:xfrm>
          <a:prstGeom prst="rect">
            <a:avLst/>
          </a:prstGeom>
          <a:noFill/>
        </p:spPr>
        <p:txBody>
          <a:bodyPr vert="horz" wrap="none" lIns="0" tIns="0" rIns="0" bIns="0" rtlCol="0" anchor="ctr" anchorCtr="0">
            <a:noAutofit/>
          </a:bodyPr>
          <a:lstStyle/>
          <a:p>
            <a:pPr algn="ctr">
              <a:lnSpc>
                <a:spcPct val="100000"/>
              </a:lnSpc>
              <a:spcBef>
                <a:spcPct val="0"/>
              </a:spcBef>
            </a:pPr>
            <a:r>
              <a:rPr lang="en-US" sz="2025" b="1">
                <a:solidFill>
                  <a:schemeClr val="accent1">
                    <a:alpha val="100000"/>
                  </a:schemeClr>
                </a:solidFill>
                <a:latin typeface="Noto Sans SC" panose="020B0200000000000000" charset="-122"/>
                <a:ea typeface="Noto Sans SC" panose="020B0200000000000000" charset="-122"/>
                <a:cs typeface="Noto Sans SC" panose="020B0200000000000000" charset="-122"/>
              </a:rPr>
              <a:t>02</a:t>
            </a:r>
            <a:endParaRPr lang="en-US" sz="2025"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8" name="TextBox 8"/>
          <p:cNvSpPr txBox="1"/>
          <p:nvPr/>
        </p:nvSpPr>
        <p:spPr>
          <a:xfrm>
            <a:off x="9259738" y="1928806"/>
            <a:ext cx="872877" cy="886295"/>
          </a:xfrm>
          <a:prstGeom prst="rect">
            <a:avLst/>
          </a:prstGeom>
          <a:noFill/>
        </p:spPr>
        <p:txBody>
          <a:bodyPr vert="horz" wrap="none" lIns="0" tIns="0" rIns="0" bIns="0" rtlCol="0" anchor="ctr" anchorCtr="0">
            <a:noAutofit/>
          </a:bodyPr>
          <a:lstStyle/>
          <a:p>
            <a:pPr algn="ctr">
              <a:lnSpc>
                <a:spcPct val="100000"/>
              </a:lnSpc>
              <a:spcBef>
                <a:spcPct val="0"/>
              </a:spcBef>
            </a:pPr>
            <a:r>
              <a:rPr lang="en-US" sz="2025" b="1">
                <a:solidFill>
                  <a:schemeClr val="accent1">
                    <a:alpha val="100000"/>
                  </a:schemeClr>
                </a:solidFill>
                <a:latin typeface="Noto Sans SC" panose="020B0200000000000000" charset="-122"/>
                <a:ea typeface="Noto Sans SC" panose="020B0200000000000000" charset="-122"/>
                <a:cs typeface="Noto Sans SC" panose="020B0200000000000000" charset="-122"/>
              </a:rPr>
              <a:t>03</a:t>
            </a:r>
            <a:endParaRPr lang="en-US" sz="2025"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nvSpPr>
        <p:spPr>
          <a:xfrm>
            <a:off x="808710" y="3225714"/>
            <a:ext cx="3024645" cy="579431"/>
          </a:xfrm>
          <a:prstGeom prst="rect">
            <a:avLst/>
          </a:prstGeom>
        </p:spPr>
        <p:txBody>
          <a:bodyPr vert="horz" wrap="square" lIns="114300" tIns="57150" rIns="114300" bIns="57150" rtlCol="0" anchor="ctr" anchorCtr="0">
            <a:noAutofit/>
          </a:bodyPr>
          <a:lstStyle/>
          <a:p>
            <a:pPr algn="ctr">
              <a:lnSpc>
                <a:spcPct val="120000"/>
              </a:lnSpc>
            </a:pPr>
            <a:r>
              <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Highway scenario</a:t>
            </a:r>
            <a:endParaRPr lang="en-US"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0" name="TextBox 10"/>
          <p:cNvSpPr txBox="1"/>
          <p:nvPr/>
        </p:nvSpPr>
        <p:spPr>
          <a:xfrm>
            <a:off x="990390" y="3776570"/>
            <a:ext cx="2962275" cy="2010277"/>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The ETC coverage rate of China is over 95%, and the traffic efficiency of a single lane reaches 1800 vehicles/hour, which is 6-8 times higher than that of manual lanes. The data of 2024 shows that ETC transactions account for 78%, significantly alleviating the congestion at toll stations.</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1" name="TextBox 11"/>
          <p:cNvSpPr txBox="1"/>
          <p:nvPr/>
        </p:nvSpPr>
        <p:spPr>
          <a:xfrm>
            <a:off x="4337685" y="3225800"/>
            <a:ext cx="3423920" cy="579120"/>
          </a:xfrm>
          <a:prstGeom prst="rect">
            <a:avLst/>
          </a:prstGeom>
        </p:spPr>
        <p:txBody>
          <a:bodyPr vert="horz" wrap="square" lIns="114300" tIns="57150" rIns="114300" bIns="57150" rtlCol="0" anchor="ctr" anchorCtr="0">
            <a:noAutofit/>
          </a:bodyPr>
          <a:lstStyle/>
          <a:p>
            <a:pPr algn="ctr">
              <a:lnSpc>
                <a:spcPct val="120000"/>
              </a:lnSpc>
            </a:pPr>
            <a:r>
              <a:rPr lang="en-US" b="1">
                <a:solidFill>
                  <a:schemeClr val="accent1">
                    <a:alpha val="100000"/>
                  </a:schemeClr>
                </a:solidFill>
                <a:latin typeface="微软雅黑" panose="020B0503020204020204" pitchFamily="34" charset="-122"/>
                <a:ea typeface="微软雅黑" panose="020B0503020204020204" pitchFamily="34" charset="-122"/>
                <a:cs typeface="Matura MT Script Capitals" panose="03020802060602070202" charset="0"/>
              </a:rPr>
              <a:t>Urban transport extension</a:t>
            </a:r>
            <a:endParaRPr lang="en-US" b="1">
              <a:solidFill>
                <a:schemeClr val="accent1">
                  <a:alpha val="100000"/>
                </a:schemeClr>
              </a:solidFill>
              <a:latin typeface="微软雅黑" panose="020B0503020204020204" pitchFamily="34" charset="-122"/>
              <a:ea typeface="微软雅黑" panose="020B0503020204020204" pitchFamily="34" charset="-122"/>
              <a:cs typeface="Matura MT Script Capitals" panose="03020802060602070202" charset="0"/>
            </a:endParaRPr>
          </a:p>
        </p:txBody>
      </p:sp>
      <p:sp>
        <p:nvSpPr>
          <p:cNvPr id="12" name="TextBox 12"/>
          <p:cNvSpPr txBox="1"/>
          <p:nvPr/>
        </p:nvSpPr>
        <p:spPr>
          <a:xfrm>
            <a:off x="4533935" y="3776570"/>
            <a:ext cx="2962275" cy="2010277"/>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Leelawadee UI Semilight" panose="020B0402040204020203" charset="0"/>
              </a:rPr>
              <a:t>It has expanded to many smart parking (seamless payment), gas stations (automatic deduction), charging piles (plug and charge) and other fields, realizing "one card for multiple uses", with an average annual growth rate of 23% in user penetration.</a:t>
            </a:r>
            <a:endParaRPr lang="en-US" sz="1200">
              <a:solidFill>
                <a:schemeClr val="dk1">
                  <a:alpha val="100000"/>
                </a:schemeClr>
              </a:solidFill>
              <a:latin typeface="微软雅黑" panose="020B0503020204020204" pitchFamily="34" charset="-122"/>
              <a:ea typeface="微软雅黑" panose="020B0503020204020204" pitchFamily="34" charset="-122"/>
              <a:cs typeface="Leelawadee UI Semilight" panose="020B0402040204020203" charset="0"/>
            </a:endParaRPr>
          </a:p>
        </p:txBody>
      </p:sp>
      <p:sp>
        <p:nvSpPr>
          <p:cNvPr id="13" name="TextBox 13"/>
          <p:cNvSpPr txBox="1"/>
          <p:nvPr/>
        </p:nvSpPr>
        <p:spPr>
          <a:xfrm>
            <a:off x="8159750" y="3225800"/>
            <a:ext cx="3668395" cy="579120"/>
          </a:xfrm>
          <a:prstGeom prst="rect">
            <a:avLst/>
          </a:prstGeom>
        </p:spPr>
        <p:txBody>
          <a:bodyPr vert="horz" wrap="square" lIns="114300" tIns="57150" rIns="114300" bIns="57150" rtlCol="0" anchor="ctr" anchorCtr="0">
            <a:noAutofit/>
          </a:bodyPr>
          <a:lstStyle/>
          <a:p>
            <a:pPr algn="ctr">
              <a:lnSpc>
                <a:spcPct val="120000"/>
              </a:lnSpc>
            </a:pPr>
            <a:r>
              <a:rPr lang="en-US" b="1">
                <a:solidFill>
                  <a:schemeClr val="accent1">
                    <a:alpha val="100000"/>
                  </a:schemeClr>
                </a:solidFill>
                <a:latin typeface="微软雅黑" panose="020B0503020204020204" pitchFamily="34" charset="-122"/>
                <a:ea typeface="微软雅黑" panose="020B0503020204020204" pitchFamily="34" charset="-122"/>
                <a:cs typeface="Lucida Sans Unicode" panose="020B0602030504020204" charset="0"/>
              </a:rPr>
              <a:t>socioeconomic performance</a:t>
            </a:r>
            <a:endParaRPr lang="en-US" b="1">
              <a:solidFill>
                <a:schemeClr val="accent1">
                  <a:alpha val="100000"/>
                </a:schemeClr>
              </a:solidFill>
              <a:latin typeface="微软雅黑" panose="020B0503020204020204" pitchFamily="34" charset="-122"/>
              <a:ea typeface="微软雅黑" panose="020B0503020204020204" pitchFamily="34" charset="-122"/>
              <a:cs typeface="Lucida Sans Unicode" panose="020B0602030504020204" charset="0"/>
            </a:endParaRPr>
          </a:p>
        </p:txBody>
      </p:sp>
      <p:sp>
        <p:nvSpPr>
          <p:cNvPr id="14" name="TextBox 14"/>
          <p:cNvSpPr txBox="1"/>
          <p:nvPr/>
        </p:nvSpPr>
        <p:spPr>
          <a:xfrm>
            <a:off x="8191242" y="3776570"/>
            <a:ext cx="2962275" cy="2010277"/>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It is estimated that ETC vehicles can reduce 4.5 tons of CO2 emissions and save 113,000 liters of fuel per 10,000 trips. Users can enjoy an average toll discount of 5%-15%, and the annual cost of the whole industry will be reduced by more than 8 billion yuan in China.</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5" name="TextBox 15"/>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rPr>
              <a:t>Application scenarios and advantages</a:t>
            </a:r>
            <a:endPar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860054"/>
            <a:ext cx="12192000" cy="5192971"/>
          </a:xfrm>
          <a:prstGeom prst="rect">
            <a:avLst/>
          </a:prstGeom>
          <a:solidFill>
            <a:schemeClr val="accent1">
              <a:alpha val="16000"/>
            </a:schemeClr>
          </a:solidFill>
        </p:spPr>
        <p:txBody>
          <a:bodyPr vert="horz" wrap="square" lIns="91440" tIns="45720" rIns="91440" bIns="45720" rtlCol="0" anchor="ctr" anchorCtr="0">
            <a:noAutofit/>
          </a:bodyPr>
          <a:lstStyle/>
          <a:p>
            <a:pPr algn="ctr">
              <a:lnSpc>
                <a:spcPct val="100000"/>
              </a:lnSpc>
              <a:spcBef>
                <a:spcPts val="375"/>
              </a:spcBef>
              <a:defRPr/>
            </a:pPr>
            <a:endParaRPr lang="en-US" sz="1100"/>
          </a:p>
        </p:txBody>
      </p:sp>
      <p:sp>
        <p:nvSpPr>
          <p:cNvPr id="3" name="TextBox 3"/>
          <p:cNvSpPr txBox="1"/>
          <p:nvPr/>
        </p:nvSpPr>
        <p:spPr>
          <a:xfrm>
            <a:off x="3829056" y="2526030"/>
            <a:ext cx="7644490" cy="1805940"/>
          </a:xfrm>
          <a:prstGeom prst="rect">
            <a:avLst/>
          </a:prstGeom>
        </p:spPr>
        <p:txBody>
          <a:bodyPr vert="horz" wrap="square" lIns="91440" tIns="45720" rIns="91440" bIns="45720" rtlCol="0" anchor="t" anchorCtr="0">
            <a:normAutofit/>
          </a:bodyPr>
          <a:lstStyle/>
          <a:p>
            <a:pPr>
              <a:lnSpc>
                <a:spcPct val="120000"/>
              </a:lnSpc>
              <a:spcBef>
                <a:spcPts val="375"/>
              </a:spcBef>
            </a:pPr>
            <a:r>
              <a:rPr lang="en-US" sz="4000" b="1">
                <a:solidFill>
                  <a:schemeClr val="accent1">
                    <a:alpha val="100000"/>
                  </a:schemeClr>
                </a:solidFill>
                <a:latin typeface="微软雅黑" panose="020B0503020204020204" pitchFamily="34" charset="-122"/>
                <a:ea typeface="微软雅黑" panose="020B0503020204020204" pitchFamily="34" charset="-122"/>
                <a:cs typeface="Arial" panose="020B0604020202020204" pitchFamily="34" charset="0"/>
              </a:rPr>
              <a:t>Core Technology Analysis</a:t>
            </a:r>
            <a:endParaRPr lang="en-US" sz="4000" b="1">
              <a:solidFill>
                <a:schemeClr val="accent1">
                  <a:alpha val="100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Freeform 4"/>
          <p:cNvSpPr/>
          <p:nvPr/>
        </p:nvSpPr>
        <p:spPr>
          <a:xfrm flipH="1">
            <a:off x="-870968" y="0"/>
            <a:ext cx="4413437" cy="6858000"/>
          </a:xfrm>
          <a:custGeom>
            <a:avLst/>
            <a:gdLst/>
            <a:ahLst/>
            <a:cxnLst/>
            <a:rect l="l" t="t" r="r" b="b"/>
            <a:pathLst>
              <a:path w="5410200" h="4228096">
                <a:moveTo>
                  <a:pt x="5410200" y="0"/>
                </a:moveTo>
                <a:lnTo>
                  <a:pt x="3313432" y="0"/>
                </a:lnTo>
                <a:lnTo>
                  <a:pt x="0" y="4228096"/>
                </a:lnTo>
                <a:lnTo>
                  <a:pt x="5410200" y="4228096"/>
                </a:lnTo>
              </a:path>
            </a:pathLst>
          </a:custGeom>
          <a:solidFill>
            <a:schemeClr val="accent1">
              <a:alpha val="100000"/>
            </a:schemeClr>
          </a:solidFill>
        </p:spPr>
      </p:sp>
      <p:sp>
        <p:nvSpPr>
          <p:cNvPr id="5" name="AutoShape 5"/>
          <p:cNvSpPr/>
          <p:nvPr/>
        </p:nvSpPr>
        <p:spPr>
          <a:xfrm>
            <a:off x="727802" y="2106128"/>
            <a:ext cx="2634720" cy="2645743"/>
          </a:xfrm>
          <a:prstGeom prst="ellipse">
            <a:avLst/>
          </a:prstGeom>
          <a:solidFill>
            <a:schemeClr val="accent1">
              <a:alpha val="100000"/>
              <a:lumMod val="75000"/>
            </a:schemeClr>
          </a:solidFill>
        </p:spPr>
      </p:sp>
      <p:sp>
        <p:nvSpPr>
          <p:cNvPr id="6" name="TextBox 6"/>
          <p:cNvSpPr txBox="1"/>
          <p:nvPr/>
        </p:nvSpPr>
        <p:spPr>
          <a:xfrm>
            <a:off x="488782" y="2859522"/>
            <a:ext cx="3112760" cy="1138956"/>
          </a:xfrm>
          <a:prstGeom prst="rect">
            <a:avLst/>
          </a:prstGeom>
        </p:spPr>
        <p:txBody>
          <a:bodyPr vert="horz" wrap="square" lIns="66008" tIns="33052" rIns="66008" bIns="33052" rtlCol="0" anchor="ctr" anchorCtr="0">
            <a:noAutofit/>
          </a:bodyPr>
          <a:lstStyle/>
          <a:p>
            <a:pPr algn="ctr">
              <a:lnSpc>
                <a:spcPct val="80000"/>
              </a:lnSpc>
            </a:pPr>
            <a:r>
              <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rPr>
              <a:t>02</a:t>
            </a:r>
            <a:endParaRPr lang="en-US" sz="4200" b="1">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71912" y="2500980"/>
            <a:ext cx="2476789" cy="723900"/>
          </a:xfrm>
          <a:prstGeom prst="rect">
            <a:avLst/>
          </a:prstGeom>
        </p:spPr>
        <p:txBody>
          <a:bodyPr vert="horz" wrap="square" lIns="57150" tIns="57150" rIns="57150" bIns="57150" rtlCol="0" anchor="ctr" anchorCtr="0">
            <a:noAutofit/>
          </a:bodyPr>
          <a:lstStyle/>
          <a:p>
            <a:pPr algn="ctr">
              <a:lnSpc>
                <a:spcPct val="120000"/>
              </a:lnSpc>
            </a:pPr>
            <a:r>
              <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High frequency transmission characteristics</a:t>
            </a:r>
            <a:endPar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3" name="TextBox 3"/>
          <p:cNvSpPr txBox="1"/>
          <p:nvPr/>
        </p:nvSpPr>
        <p:spPr>
          <a:xfrm>
            <a:off x="667385" y="3411220"/>
            <a:ext cx="2571750" cy="2860040"/>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Microwave communication adopts the frequency band of 1GHz-300GHz, which has the characteristics of large bandwidth and high transmission rate. It is suitable for real-time data interaction between vehicles and road side unit (RSU) in ETC system, and the communication delay can be controlled at the millisecond level.</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4" name="Freeform 4"/>
          <p:cNvSpPr/>
          <p:nvPr/>
        </p:nvSpPr>
        <p:spPr>
          <a:xfrm>
            <a:off x="1724025" y="1600200"/>
            <a:ext cx="708025" cy="715010"/>
          </a:xfrm>
          <a:custGeom>
            <a:avLst/>
            <a:gdLst/>
            <a:ahLst/>
            <a:cxnLst/>
            <a:rect l="l" t="t" r="r" b="b"/>
            <a:pathLst>
              <a:path w="304800" h="304800">
                <a:moveTo>
                  <a:pt x="0" y="304800"/>
                </a:moveTo>
                <a:cubicBezTo>
                  <a:pt x="38100" y="190500"/>
                  <a:pt x="137817" y="0"/>
                  <a:pt x="304800" y="0"/>
                </a:cubicBezTo>
                <a:cubicBezTo>
                  <a:pt x="226514" y="62808"/>
                  <a:pt x="190500" y="209550"/>
                  <a:pt x="133350" y="209550"/>
                </a:cubicBezTo>
                <a:cubicBezTo>
                  <a:pt x="76200" y="209550"/>
                  <a:pt x="76200" y="209550"/>
                  <a:pt x="76200" y="209550"/>
                </a:cubicBezTo>
                <a:lnTo>
                  <a:pt x="19050" y="304800"/>
                </a:lnTo>
                <a:lnTo>
                  <a:pt x="0" y="304800"/>
                </a:lnTo>
              </a:path>
            </a:pathLst>
          </a:custGeom>
          <a:solidFill>
            <a:schemeClr val="accent1">
              <a:alpha val="100000"/>
            </a:schemeClr>
          </a:solidFill>
        </p:spPr>
      </p:sp>
      <p:sp>
        <p:nvSpPr>
          <p:cNvPr id="5" name="Freeform 5"/>
          <p:cNvSpPr/>
          <p:nvPr/>
        </p:nvSpPr>
        <p:spPr>
          <a:xfrm>
            <a:off x="4576796" y="1984715"/>
            <a:ext cx="457983" cy="457983"/>
          </a:xfrm>
          <a:custGeom>
            <a:avLst/>
            <a:gdLst/>
            <a:ahLst/>
            <a:cxnLst/>
            <a:rect l="l" t="t" r="r" b="b"/>
            <a:pathLst>
              <a:path w="304800" h="304800">
                <a:moveTo>
                  <a:pt x="0" y="304800"/>
                </a:moveTo>
                <a:cubicBezTo>
                  <a:pt x="38100" y="190500"/>
                  <a:pt x="137817" y="0"/>
                  <a:pt x="304800" y="0"/>
                </a:cubicBezTo>
                <a:cubicBezTo>
                  <a:pt x="226514" y="62808"/>
                  <a:pt x="190500" y="209550"/>
                  <a:pt x="133350" y="209550"/>
                </a:cubicBezTo>
                <a:cubicBezTo>
                  <a:pt x="76200" y="209550"/>
                  <a:pt x="76200" y="209550"/>
                  <a:pt x="76200" y="209550"/>
                </a:cubicBezTo>
                <a:lnTo>
                  <a:pt x="19050" y="304800"/>
                </a:lnTo>
                <a:lnTo>
                  <a:pt x="0" y="304800"/>
                </a:lnTo>
              </a:path>
            </a:pathLst>
          </a:custGeom>
          <a:solidFill>
            <a:schemeClr val="lt1">
              <a:alpha val="100000"/>
            </a:schemeClr>
          </a:solidFill>
        </p:spPr>
      </p:sp>
      <p:sp>
        <p:nvSpPr>
          <p:cNvPr id="6" name="TextBox 6"/>
          <p:cNvSpPr txBox="1"/>
          <p:nvPr/>
        </p:nvSpPr>
        <p:spPr>
          <a:xfrm>
            <a:off x="3505246" y="2500980"/>
            <a:ext cx="2556632" cy="723900"/>
          </a:xfrm>
          <a:prstGeom prst="rect">
            <a:avLst/>
          </a:prstGeom>
        </p:spPr>
        <p:txBody>
          <a:bodyPr vert="horz" wrap="square" lIns="57150" tIns="57150" rIns="57150" bIns="57150" rtlCol="0" anchor="ctr" anchorCtr="0">
            <a:noAutofit/>
          </a:bodyPr>
          <a:lstStyle/>
          <a:p>
            <a:pPr algn="ctr">
              <a:lnSpc>
                <a:spcPct val="120000"/>
              </a:lnSpc>
            </a:pPr>
            <a:r>
              <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Anti-jamming design</a:t>
            </a:r>
            <a:endPar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7" name="TextBox 7"/>
          <p:cNvSpPr txBox="1"/>
          <p:nvPr/>
        </p:nvSpPr>
        <p:spPr>
          <a:xfrm>
            <a:off x="3519805" y="3411855"/>
            <a:ext cx="2571750" cy="2859405"/>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The anti-jamming capability is enhanced by frequency hopping shift system (FHSS) and digital spread spectrum system (DSSS), so as to ensure that the vehicle identity information and transaction data can be transmitted stably in complex traffic environment with a bit error rate below 10^-6.</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8" name="Freeform 8"/>
          <p:cNvSpPr/>
          <p:nvPr/>
        </p:nvSpPr>
        <p:spPr>
          <a:xfrm>
            <a:off x="7429282" y="2043195"/>
            <a:ext cx="457983" cy="457983"/>
          </a:xfrm>
          <a:custGeom>
            <a:avLst/>
            <a:gdLst/>
            <a:ahLst/>
            <a:cxnLst/>
            <a:rect l="l" t="t" r="r" b="b"/>
            <a:pathLst>
              <a:path w="304800" h="304800">
                <a:moveTo>
                  <a:pt x="0" y="304800"/>
                </a:moveTo>
                <a:cubicBezTo>
                  <a:pt x="38100" y="190500"/>
                  <a:pt x="137817" y="0"/>
                  <a:pt x="304800" y="0"/>
                </a:cubicBezTo>
                <a:cubicBezTo>
                  <a:pt x="226514" y="62808"/>
                  <a:pt x="190500" y="209550"/>
                  <a:pt x="133350" y="209550"/>
                </a:cubicBezTo>
                <a:cubicBezTo>
                  <a:pt x="76200" y="209550"/>
                  <a:pt x="76200" y="209550"/>
                  <a:pt x="76200" y="209550"/>
                </a:cubicBezTo>
                <a:lnTo>
                  <a:pt x="19050" y="304800"/>
                </a:lnTo>
                <a:lnTo>
                  <a:pt x="0" y="304800"/>
                </a:lnTo>
              </a:path>
            </a:pathLst>
          </a:custGeom>
          <a:solidFill>
            <a:schemeClr val="lt1">
              <a:alpha val="100000"/>
            </a:schemeClr>
          </a:solidFill>
        </p:spPr>
      </p:sp>
      <p:sp>
        <p:nvSpPr>
          <p:cNvPr id="9" name="TextBox 9"/>
          <p:cNvSpPr txBox="1"/>
          <p:nvPr/>
        </p:nvSpPr>
        <p:spPr>
          <a:xfrm>
            <a:off x="6350809" y="2514315"/>
            <a:ext cx="2609860" cy="723900"/>
          </a:xfrm>
          <a:prstGeom prst="rect">
            <a:avLst/>
          </a:prstGeom>
        </p:spPr>
        <p:txBody>
          <a:bodyPr vert="horz" wrap="square" lIns="57150" tIns="57150" rIns="57150" bIns="57150" rtlCol="0" anchor="ctr" anchorCtr="0">
            <a:noAutofit/>
          </a:bodyPr>
          <a:lstStyle/>
          <a:p>
            <a:pPr algn="ctr">
              <a:lnSpc>
                <a:spcPct val="120000"/>
              </a:lnSpc>
            </a:pPr>
            <a:r>
              <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Applications of directional antennas</a:t>
            </a:r>
            <a:endPar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0" name="TextBox 10"/>
          <p:cNvSpPr txBox="1"/>
          <p:nvPr/>
        </p:nvSpPr>
        <p:spPr>
          <a:xfrm>
            <a:off x="6372225" y="3403600"/>
            <a:ext cx="2571750" cy="3153410"/>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Beam forming technology is adopted to focus the signal on the lane-specific area, effectively reducing multipath interference and adjacent channel interference, and the communication distance can reach 10-30 meters with coverage accuracy ±0.5 meters.</a:t>
            </a:r>
            <a:endParaRPr lang="en-US" sz="1200">
              <a:solidFill>
                <a:schemeClr val="dk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Freeform 11"/>
          <p:cNvSpPr/>
          <p:nvPr/>
        </p:nvSpPr>
        <p:spPr>
          <a:xfrm>
            <a:off x="10281769" y="2043195"/>
            <a:ext cx="457983" cy="457983"/>
          </a:xfrm>
          <a:custGeom>
            <a:avLst/>
            <a:gdLst/>
            <a:ahLst/>
            <a:cxnLst/>
            <a:rect l="l" t="t" r="r" b="b"/>
            <a:pathLst>
              <a:path w="304800" h="304800">
                <a:moveTo>
                  <a:pt x="0" y="304800"/>
                </a:moveTo>
                <a:cubicBezTo>
                  <a:pt x="38100" y="190500"/>
                  <a:pt x="137817" y="0"/>
                  <a:pt x="304800" y="0"/>
                </a:cubicBezTo>
                <a:cubicBezTo>
                  <a:pt x="226514" y="62808"/>
                  <a:pt x="190500" y="209550"/>
                  <a:pt x="133350" y="209550"/>
                </a:cubicBezTo>
                <a:cubicBezTo>
                  <a:pt x="76200" y="209550"/>
                  <a:pt x="76200" y="209550"/>
                  <a:pt x="76200" y="209550"/>
                </a:cubicBezTo>
                <a:lnTo>
                  <a:pt x="19050" y="304800"/>
                </a:lnTo>
                <a:lnTo>
                  <a:pt x="0" y="304800"/>
                </a:lnTo>
              </a:path>
            </a:pathLst>
          </a:custGeom>
          <a:solidFill>
            <a:schemeClr val="lt1">
              <a:alpha val="100000"/>
            </a:schemeClr>
          </a:solidFill>
        </p:spPr>
      </p:sp>
      <p:sp>
        <p:nvSpPr>
          <p:cNvPr id="12" name="TextBox 12"/>
          <p:cNvSpPr txBox="1"/>
          <p:nvPr/>
        </p:nvSpPr>
        <p:spPr>
          <a:xfrm>
            <a:off x="9211160" y="2514315"/>
            <a:ext cx="2523000" cy="723900"/>
          </a:xfrm>
          <a:prstGeom prst="rect">
            <a:avLst/>
          </a:prstGeom>
        </p:spPr>
        <p:txBody>
          <a:bodyPr vert="horz" wrap="square" lIns="57150" tIns="57150" rIns="57150" bIns="57150" rtlCol="0" anchor="ctr" anchorCtr="0">
            <a:noAutofit/>
          </a:bodyPr>
          <a:lstStyle/>
          <a:p>
            <a:pPr algn="ctr">
              <a:lnSpc>
                <a:spcPct val="120000"/>
              </a:lnSpc>
            </a:pPr>
            <a:r>
              <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Duplex communication mode</a:t>
            </a:r>
            <a:endPar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3" name="TextBox 13"/>
          <p:cNvSpPr txBox="1"/>
          <p:nvPr/>
        </p:nvSpPr>
        <p:spPr>
          <a:xfrm>
            <a:off x="9224645" y="3404235"/>
            <a:ext cx="2571750" cy="3114675"/>
          </a:xfrm>
          <a:prstGeom prst="rect">
            <a:avLst/>
          </a:prstGeom>
        </p:spPr>
        <p:txBody>
          <a:bodyPr vert="horz" wrap="square" lIns="114300" tIns="57150" rIns="11430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It supports TDD (time division duplex) and FDD (frequency division duplex) modes, and can dynamically adjust the uplink and downlink resource allocation according to lane traffic, with peak transmission rate up to 1Mbps.</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4" name="Freeform 14"/>
          <p:cNvSpPr/>
          <p:nvPr/>
        </p:nvSpPr>
        <p:spPr>
          <a:xfrm>
            <a:off x="4542790" y="1600200"/>
            <a:ext cx="633095" cy="748665"/>
          </a:xfrm>
          <a:custGeom>
            <a:avLst/>
            <a:gdLst/>
            <a:ahLst/>
            <a:cxnLst/>
            <a:rect l="l" t="t" r="r" b="b"/>
            <a:pathLst>
              <a:path w="304800" h="304800">
                <a:moveTo>
                  <a:pt x="213360" y="76200"/>
                </a:moveTo>
                <a:lnTo>
                  <a:pt x="243840" y="76200"/>
                </a:lnTo>
                <a:lnTo>
                  <a:pt x="243840" y="289560"/>
                </a:lnTo>
                <a:lnTo>
                  <a:pt x="60960" y="289560"/>
                </a:lnTo>
                <a:lnTo>
                  <a:pt x="60960" y="76200"/>
                </a:lnTo>
                <a:lnTo>
                  <a:pt x="91440" y="76200"/>
                </a:lnTo>
                <a:lnTo>
                  <a:pt x="91440" y="60960"/>
                </a:lnTo>
                <a:cubicBezTo>
                  <a:pt x="91440" y="44129"/>
                  <a:pt x="105089" y="30480"/>
                  <a:pt x="121920" y="30480"/>
                </a:cubicBezTo>
                <a:lnTo>
                  <a:pt x="121920" y="30480"/>
                </a:lnTo>
                <a:lnTo>
                  <a:pt x="182880" y="30480"/>
                </a:lnTo>
                <a:cubicBezTo>
                  <a:pt x="199711" y="30480"/>
                  <a:pt x="213360" y="44129"/>
                  <a:pt x="213360" y="60960"/>
                </a:cubicBezTo>
                <a:lnTo>
                  <a:pt x="213360" y="60960"/>
                </a:lnTo>
                <a:lnTo>
                  <a:pt x="213360" y="76200"/>
                </a:lnTo>
                <a:close/>
              </a:path>
              <a:path w="304800" h="304800">
                <a:moveTo>
                  <a:pt x="259080" y="76200"/>
                </a:moveTo>
                <a:lnTo>
                  <a:pt x="274320" y="76200"/>
                </a:lnTo>
                <a:cubicBezTo>
                  <a:pt x="291151" y="76200"/>
                  <a:pt x="304800" y="89849"/>
                  <a:pt x="304800" y="106680"/>
                </a:cubicBezTo>
                <a:lnTo>
                  <a:pt x="304800" y="106680"/>
                </a:lnTo>
                <a:lnTo>
                  <a:pt x="304800" y="259080"/>
                </a:lnTo>
                <a:cubicBezTo>
                  <a:pt x="304800" y="275911"/>
                  <a:pt x="291151" y="289560"/>
                  <a:pt x="274320" y="289560"/>
                </a:cubicBezTo>
                <a:lnTo>
                  <a:pt x="274320" y="289560"/>
                </a:lnTo>
                <a:lnTo>
                  <a:pt x="259080" y="289560"/>
                </a:lnTo>
                <a:lnTo>
                  <a:pt x="259080" y="76200"/>
                </a:lnTo>
                <a:close/>
              </a:path>
              <a:path w="304800" h="304800">
                <a:moveTo>
                  <a:pt x="45720" y="76200"/>
                </a:moveTo>
                <a:lnTo>
                  <a:pt x="45720" y="289560"/>
                </a:lnTo>
                <a:lnTo>
                  <a:pt x="30480" y="289560"/>
                </a:lnTo>
                <a:cubicBezTo>
                  <a:pt x="13649" y="289560"/>
                  <a:pt x="0" y="275911"/>
                  <a:pt x="0" y="259080"/>
                </a:cubicBezTo>
                <a:lnTo>
                  <a:pt x="0" y="259080"/>
                </a:lnTo>
                <a:lnTo>
                  <a:pt x="0" y="106680"/>
                </a:lnTo>
                <a:cubicBezTo>
                  <a:pt x="0" y="89916"/>
                  <a:pt x="13716" y="76200"/>
                  <a:pt x="30480" y="76200"/>
                </a:cubicBezTo>
                <a:lnTo>
                  <a:pt x="45720" y="76200"/>
                </a:lnTo>
                <a:close/>
              </a:path>
              <a:path w="304800" h="304800">
                <a:moveTo>
                  <a:pt x="121920" y="60960"/>
                </a:moveTo>
                <a:lnTo>
                  <a:pt x="121920" y="76200"/>
                </a:lnTo>
                <a:lnTo>
                  <a:pt x="182880" y="76200"/>
                </a:lnTo>
                <a:lnTo>
                  <a:pt x="182880" y="60960"/>
                </a:lnTo>
                <a:lnTo>
                  <a:pt x="121920" y="60960"/>
                </a:lnTo>
              </a:path>
            </a:pathLst>
          </a:custGeom>
          <a:solidFill>
            <a:schemeClr val="accent1">
              <a:alpha val="100000"/>
            </a:schemeClr>
          </a:solidFill>
        </p:spPr>
      </p:sp>
      <p:sp>
        <p:nvSpPr>
          <p:cNvPr id="15" name="Freeform 15"/>
          <p:cNvSpPr/>
          <p:nvPr/>
        </p:nvSpPr>
        <p:spPr>
          <a:xfrm>
            <a:off x="7344410" y="1600200"/>
            <a:ext cx="617220" cy="715010"/>
          </a:xfrm>
          <a:custGeom>
            <a:avLst/>
            <a:gdLst/>
            <a:ahLst/>
            <a:cxnLst/>
            <a:rect l="l" t="t" r="r" b="b"/>
            <a:pathLst>
              <a:path w="304800" h="304800">
                <a:moveTo>
                  <a:pt x="60960" y="167640"/>
                </a:moveTo>
                <a:lnTo>
                  <a:pt x="30480" y="167640"/>
                </a:lnTo>
                <a:cubicBezTo>
                  <a:pt x="13649" y="167640"/>
                  <a:pt x="0" y="153991"/>
                  <a:pt x="0" y="137160"/>
                </a:cubicBezTo>
                <a:lnTo>
                  <a:pt x="0" y="137160"/>
                </a:lnTo>
                <a:lnTo>
                  <a:pt x="0" y="76200"/>
                </a:lnTo>
                <a:cubicBezTo>
                  <a:pt x="0" y="59436"/>
                  <a:pt x="13716" y="45720"/>
                  <a:pt x="30480" y="45720"/>
                </a:cubicBezTo>
                <a:lnTo>
                  <a:pt x="60960" y="45720"/>
                </a:lnTo>
                <a:lnTo>
                  <a:pt x="60960" y="15240"/>
                </a:lnTo>
                <a:lnTo>
                  <a:pt x="274320" y="15240"/>
                </a:lnTo>
                <a:lnTo>
                  <a:pt x="274320" y="167640"/>
                </a:lnTo>
                <a:cubicBezTo>
                  <a:pt x="274320" y="201311"/>
                  <a:pt x="247031" y="228600"/>
                  <a:pt x="213360" y="228600"/>
                </a:cubicBezTo>
                <a:lnTo>
                  <a:pt x="213360" y="228600"/>
                </a:lnTo>
                <a:lnTo>
                  <a:pt x="121920" y="228600"/>
                </a:lnTo>
                <a:cubicBezTo>
                  <a:pt x="88249" y="228600"/>
                  <a:pt x="60960" y="201311"/>
                  <a:pt x="60960" y="167640"/>
                </a:cubicBezTo>
                <a:lnTo>
                  <a:pt x="60960" y="167640"/>
                </a:lnTo>
                <a:close/>
              </a:path>
              <a:path w="304800" h="304800">
                <a:moveTo>
                  <a:pt x="60960" y="137160"/>
                </a:moveTo>
                <a:lnTo>
                  <a:pt x="60960" y="76200"/>
                </a:lnTo>
                <a:lnTo>
                  <a:pt x="30480" y="76200"/>
                </a:lnTo>
                <a:lnTo>
                  <a:pt x="30480" y="137160"/>
                </a:lnTo>
                <a:lnTo>
                  <a:pt x="60960" y="137160"/>
                </a:lnTo>
                <a:close/>
              </a:path>
              <a:path w="304800" h="304800">
                <a:moveTo>
                  <a:pt x="30480" y="259080"/>
                </a:moveTo>
                <a:lnTo>
                  <a:pt x="30480" y="243840"/>
                </a:lnTo>
                <a:lnTo>
                  <a:pt x="304800" y="243840"/>
                </a:lnTo>
                <a:lnTo>
                  <a:pt x="304800" y="259080"/>
                </a:lnTo>
                <a:lnTo>
                  <a:pt x="243840" y="289560"/>
                </a:lnTo>
                <a:lnTo>
                  <a:pt x="91440" y="289560"/>
                </a:lnTo>
                <a:lnTo>
                  <a:pt x="30480" y="259080"/>
                </a:lnTo>
              </a:path>
            </a:pathLst>
          </a:custGeom>
          <a:solidFill>
            <a:schemeClr val="accent1">
              <a:alpha val="100000"/>
            </a:schemeClr>
          </a:solidFill>
        </p:spPr>
      </p:sp>
      <p:sp>
        <p:nvSpPr>
          <p:cNvPr id="16" name="Freeform 16"/>
          <p:cNvSpPr/>
          <p:nvPr/>
        </p:nvSpPr>
        <p:spPr>
          <a:xfrm>
            <a:off x="10210800" y="1624330"/>
            <a:ext cx="591820" cy="724535"/>
          </a:xfrm>
          <a:custGeom>
            <a:avLst/>
            <a:gdLst/>
            <a:ahLst/>
            <a:cxnLst/>
            <a:rect l="l" t="t" r="r" b="b"/>
            <a:pathLst>
              <a:path w="304800" h="304800">
                <a:moveTo>
                  <a:pt x="152400" y="190500"/>
                </a:moveTo>
                <a:cubicBezTo>
                  <a:pt x="194481" y="190500"/>
                  <a:pt x="228562" y="156381"/>
                  <a:pt x="228562" y="114300"/>
                </a:cubicBezTo>
                <a:lnTo>
                  <a:pt x="228562" y="76200"/>
                </a:lnTo>
                <a:cubicBezTo>
                  <a:pt x="228562" y="23612"/>
                  <a:pt x="190500" y="0"/>
                  <a:pt x="152400" y="0"/>
                </a:cubicBezTo>
                <a:lnTo>
                  <a:pt x="76162" y="0"/>
                </a:lnTo>
                <a:cubicBezTo>
                  <a:pt x="38100" y="0"/>
                  <a:pt x="0" y="20241"/>
                  <a:pt x="0" y="76200"/>
                </a:cubicBezTo>
                <a:cubicBezTo>
                  <a:pt x="0" y="130969"/>
                  <a:pt x="38100" y="152400"/>
                  <a:pt x="76162" y="152400"/>
                </a:cubicBezTo>
                <a:lnTo>
                  <a:pt x="114300" y="152400"/>
                </a:lnTo>
                <a:cubicBezTo>
                  <a:pt x="135322" y="152400"/>
                  <a:pt x="152400" y="169478"/>
                  <a:pt x="152400" y="190500"/>
                </a:cubicBezTo>
                <a:close/>
              </a:path>
              <a:path w="304800" h="304800">
                <a:moveTo>
                  <a:pt x="247460" y="116329"/>
                </a:moveTo>
                <a:cubicBezTo>
                  <a:pt x="246345" y="167878"/>
                  <a:pt x="204197" y="209550"/>
                  <a:pt x="152400" y="209550"/>
                </a:cubicBezTo>
                <a:lnTo>
                  <a:pt x="133350" y="209550"/>
                </a:lnTo>
                <a:lnTo>
                  <a:pt x="133350" y="190500"/>
                </a:lnTo>
                <a:cubicBezTo>
                  <a:pt x="133350" y="179984"/>
                  <a:pt x="124797" y="171450"/>
                  <a:pt x="114300" y="171450"/>
                </a:cubicBezTo>
                <a:lnTo>
                  <a:pt x="78095" y="171450"/>
                </a:lnTo>
                <a:cubicBezTo>
                  <a:pt x="76952" y="177136"/>
                  <a:pt x="76248" y="183223"/>
                  <a:pt x="76200" y="189795"/>
                </a:cubicBezTo>
                <a:lnTo>
                  <a:pt x="76200" y="229333"/>
                </a:lnTo>
                <a:cubicBezTo>
                  <a:pt x="76600" y="271072"/>
                  <a:pt x="110566" y="304800"/>
                  <a:pt x="152400" y="304800"/>
                </a:cubicBezTo>
                <a:cubicBezTo>
                  <a:pt x="152400" y="283740"/>
                  <a:pt x="169478" y="266700"/>
                  <a:pt x="190500" y="266700"/>
                </a:cubicBezTo>
                <a:lnTo>
                  <a:pt x="228562" y="266700"/>
                </a:lnTo>
                <a:cubicBezTo>
                  <a:pt x="266700" y="266700"/>
                  <a:pt x="304800" y="245269"/>
                  <a:pt x="304800" y="190500"/>
                </a:cubicBezTo>
                <a:cubicBezTo>
                  <a:pt x="304800" y="143894"/>
                  <a:pt x="278273" y="122301"/>
                  <a:pt x="247460" y="116329"/>
                </a:cubicBezTo>
              </a:path>
            </a:pathLst>
          </a:custGeom>
          <a:solidFill>
            <a:schemeClr val="accent1">
              <a:alpha val="100000"/>
            </a:schemeClr>
          </a:solidFill>
        </p:spPr>
      </p:sp>
      <p:sp>
        <p:nvSpPr>
          <p:cNvPr id="17" name="TextBox 17"/>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rPr>
              <a:t>Microwave communication technology</a:t>
            </a:r>
            <a:endPar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rPr>
              <a:t>Dynamic weighing technology</a:t>
            </a:r>
            <a:endPar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pic>
        <p:nvPicPr>
          <p:cNvPr id="3" name="Picture 3"/>
          <p:cNvPicPr>
            <a:picLocks noChangeAspect="1"/>
          </p:cNvPicPr>
          <p:nvPr/>
        </p:nvPicPr>
        <p:blipFill>
          <a:blip r:embed="rId1"/>
          <a:srcRect l="31170" r="31170"/>
          <a:stretch>
            <a:fillRect/>
          </a:stretch>
        </p:blipFill>
        <p:spPr>
          <a:xfrm>
            <a:off x="752047" y="1412707"/>
            <a:ext cx="3005958" cy="4496357"/>
          </a:xfrm>
          <a:prstGeom prst="rect">
            <a:avLst/>
          </a:prstGeom>
        </p:spPr>
      </p:pic>
      <p:pic>
        <p:nvPicPr>
          <p:cNvPr id="4" name="Picture 4"/>
          <p:cNvPicPr>
            <a:picLocks noChangeAspect="1"/>
          </p:cNvPicPr>
          <p:nvPr/>
        </p:nvPicPr>
        <p:blipFill>
          <a:blip r:embed="rId2"/>
          <a:srcRect t="7308" b="7308"/>
          <a:stretch>
            <a:fillRect/>
          </a:stretch>
        </p:blipFill>
        <p:spPr>
          <a:xfrm>
            <a:off x="7833544" y="3730249"/>
            <a:ext cx="3737850" cy="2127687"/>
          </a:xfrm>
          <a:prstGeom prst="rect">
            <a:avLst/>
          </a:prstGeom>
        </p:spPr>
      </p:pic>
      <p:sp>
        <p:nvSpPr>
          <p:cNvPr id="5" name="AutoShape 5"/>
          <p:cNvSpPr/>
          <p:nvPr/>
        </p:nvSpPr>
        <p:spPr>
          <a:xfrm>
            <a:off x="7849473" y="1413759"/>
            <a:ext cx="3725999" cy="2129142"/>
          </a:xfrm>
          <a:prstGeom prst="rect">
            <a:avLst/>
          </a:prstGeom>
          <a:solidFill>
            <a:schemeClr val="lt2">
              <a:alpha val="100000"/>
            </a:schemeClr>
          </a:solidFill>
        </p:spPr>
      </p:sp>
      <p:sp>
        <p:nvSpPr>
          <p:cNvPr id="6" name="AutoShape 6"/>
          <p:cNvSpPr/>
          <p:nvPr/>
        </p:nvSpPr>
        <p:spPr>
          <a:xfrm>
            <a:off x="3952581" y="3730249"/>
            <a:ext cx="3725999" cy="2129142"/>
          </a:xfrm>
          <a:prstGeom prst="rect">
            <a:avLst/>
          </a:prstGeom>
          <a:solidFill>
            <a:schemeClr val="lt2">
              <a:alpha val="100000"/>
            </a:schemeClr>
          </a:solidFill>
        </p:spPr>
      </p:sp>
      <p:sp>
        <p:nvSpPr>
          <p:cNvPr id="7" name="AutoShape 7"/>
          <p:cNvSpPr/>
          <p:nvPr/>
        </p:nvSpPr>
        <p:spPr>
          <a:xfrm>
            <a:off x="3952875" y="1412875"/>
            <a:ext cx="3700145" cy="2290445"/>
          </a:xfrm>
          <a:prstGeom prst="rect">
            <a:avLst/>
          </a:prstGeom>
          <a:solidFill>
            <a:schemeClr val="accent1">
              <a:alpha val="10000"/>
            </a:schemeClr>
          </a:solidFill>
        </p:spPr>
      </p:sp>
      <p:sp>
        <p:nvSpPr>
          <p:cNvPr id="8" name="AutoShape 8"/>
          <p:cNvSpPr/>
          <p:nvPr/>
        </p:nvSpPr>
        <p:spPr>
          <a:xfrm>
            <a:off x="3952581" y="1412707"/>
            <a:ext cx="3725999" cy="53229"/>
          </a:xfrm>
          <a:prstGeom prst="rect">
            <a:avLst/>
          </a:prstGeom>
          <a:solidFill>
            <a:schemeClr val="accent1">
              <a:alpha val="100000"/>
            </a:schemeClr>
          </a:solidFill>
        </p:spPr>
      </p:sp>
      <p:sp>
        <p:nvSpPr>
          <p:cNvPr id="9" name="AutoShape 9"/>
          <p:cNvSpPr/>
          <p:nvPr/>
        </p:nvSpPr>
        <p:spPr>
          <a:xfrm>
            <a:off x="4099978" y="1672358"/>
            <a:ext cx="3431205" cy="481351"/>
          </a:xfrm>
          <a:prstGeom prst="rect">
            <a:avLst/>
          </a:prstGeom>
          <a:noFill/>
        </p:spPr>
        <p:txBody>
          <a:bodyPr vert="horz" wrap="square" lIns="95250" tIns="45720" rIns="91440" bIns="45720" rtlCol="0" anchor="t" anchorCtr="1">
            <a:noAutofit/>
          </a:bodyPr>
          <a:lstStyle/>
          <a:p>
            <a:pPr algn="l">
              <a:defRPr/>
            </a:pPr>
            <a:r>
              <a:rPr lang="en-US" sz="16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Multi-sensor fusion</a:t>
            </a:r>
            <a:endParaRPr lang="en-US" sz="1600">
              <a:latin typeface="微软雅黑" panose="020B0503020204020204" pitchFamily="34" charset="-122"/>
              <a:ea typeface="微软雅黑" panose="020B0503020204020204" pitchFamily="34" charset="-122"/>
            </a:endParaRPr>
          </a:p>
        </p:txBody>
      </p:sp>
      <p:sp>
        <p:nvSpPr>
          <p:cNvPr id="10" name="TextBox 10"/>
          <p:cNvSpPr txBox="1"/>
          <p:nvPr/>
        </p:nvSpPr>
        <p:spPr>
          <a:xfrm>
            <a:off x="4099978" y="2110737"/>
            <a:ext cx="3431205" cy="1270638"/>
          </a:xfrm>
          <a:prstGeom prst="rect">
            <a:avLst/>
          </a:prstGeom>
        </p:spPr>
        <p:txBody>
          <a:bodyPr vert="horz" wrap="square" lIns="95250" tIns="57150" rIns="5715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The integrated bending plate, quartz and capacitive weighing sensors are combined to process the data through Kalman filter algorithm to realize the dynamic weighing within the range of 0-120km/h, and the error rate is less than ±2.5%.</a:t>
            </a:r>
            <a:endParaRPr lang="en-US" sz="1200">
              <a:solidFill>
                <a:schemeClr val="dk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AutoShape 11"/>
          <p:cNvSpPr/>
          <p:nvPr/>
        </p:nvSpPr>
        <p:spPr>
          <a:xfrm>
            <a:off x="3830320" y="3865880"/>
            <a:ext cx="3700780" cy="652145"/>
          </a:xfrm>
          <a:prstGeom prst="rect">
            <a:avLst/>
          </a:prstGeom>
          <a:noFill/>
        </p:spPr>
        <p:txBody>
          <a:bodyPr vert="horz" wrap="square" lIns="95250" tIns="45720" rIns="91440" bIns="45720" rtlCol="0" anchor="t" anchorCtr="1">
            <a:noAutofit/>
          </a:bodyPr>
          <a:lstStyle/>
          <a:p>
            <a:pPr algn="l">
              <a:defRPr/>
            </a:pPr>
            <a:r>
              <a:rPr lang="en-US" sz="16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Temperature compensation mechanism</a:t>
            </a:r>
            <a:endParaRPr lang="en-US" sz="1600">
              <a:latin typeface="微软雅黑" panose="020B0503020204020204" pitchFamily="34" charset="-122"/>
              <a:ea typeface="微软雅黑" panose="020B0503020204020204" pitchFamily="34" charset="-122"/>
            </a:endParaRPr>
          </a:p>
        </p:txBody>
      </p:sp>
      <p:sp>
        <p:nvSpPr>
          <p:cNvPr id="12" name="TextBox 12"/>
          <p:cNvSpPr txBox="1"/>
          <p:nvPr/>
        </p:nvSpPr>
        <p:spPr>
          <a:xfrm>
            <a:off x="4099978" y="4470242"/>
            <a:ext cx="3431205" cy="1276624"/>
          </a:xfrm>
          <a:prstGeom prst="rect">
            <a:avLst/>
          </a:prstGeom>
        </p:spPr>
        <p:txBody>
          <a:bodyPr vert="horz" wrap="square" lIns="95250" tIns="57150" rIns="5715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Built-in PT100 temperature sensor and compensation algorithm eliminate the effect of-30℃ to 70℃ ambient temperature difference on piezoelectric materials, ensuring annual weighing stability.</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3" name="AutoShape 13"/>
          <p:cNvSpPr/>
          <p:nvPr/>
        </p:nvSpPr>
        <p:spPr>
          <a:xfrm>
            <a:off x="7996869" y="1465983"/>
            <a:ext cx="3431205" cy="481351"/>
          </a:xfrm>
          <a:prstGeom prst="rect">
            <a:avLst/>
          </a:prstGeom>
          <a:noFill/>
        </p:spPr>
        <p:txBody>
          <a:bodyPr vert="horz" wrap="square" lIns="95250" tIns="45720" rIns="91440" bIns="45720" rtlCol="0" anchor="t" anchorCtr="1">
            <a:noAutofit/>
          </a:bodyPr>
          <a:lstStyle/>
          <a:p>
            <a:pPr algn="l">
              <a:defRPr/>
            </a:pPr>
            <a:r>
              <a:rPr lang="en-US" sz="1600" b="1">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Axis load analysis system</a:t>
            </a:r>
            <a:endParaRPr lang="en-US" sz="1600">
              <a:latin typeface="微软雅黑" panose="020B0503020204020204" pitchFamily="34" charset="-122"/>
              <a:ea typeface="微软雅黑" panose="020B0503020204020204" pitchFamily="34" charset="-122"/>
            </a:endParaRPr>
          </a:p>
        </p:txBody>
      </p:sp>
      <p:sp>
        <p:nvSpPr>
          <p:cNvPr id="14" name="TextBox 14"/>
          <p:cNvSpPr txBox="1"/>
          <p:nvPr/>
        </p:nvSpPr>
        <p:spPr>
          <a:xfrm>
            <a:off x="8001949" y="1904997"/>
            <a:ext cx="3431205" cy="1270638"/>
          </a:xfrm>
          <a:prstGeom prst="rect">
            <a:avLst/>
          </a:prstGeom>
        </p:spPr>
        <p:txBody>
          <a:bodyPr vert="horz" wrap="square" lIns="95250" tIns="57150" rIns="57150" bIns="57150" rtlCol="0" anchor="t" anchorCtr="0">
            <a:noAutofit/>
          </a:bodyPr>
          <a:lstStyle/>
          <a:p>
            <a:pPr algn="l">
              <a:lnSpc>
                <a:spcPct val="140000"/>
              </a:lnSpc>
            </a:pPr>
            <a:r>
              <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rPr>
              <a:t>The distributed pressure detection technology can isolate and calculate the load of each axle in real time, identify vehicles exceeding the limit and trigger alarm, and the minimum axle weight resolution capability is up to 50kg.</a:t>
            </a:r>
            <a:endParaRPr lang="en-US" sz="1200">
              <a:solidFill>
                <a:schemeClr val="dk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custDataLst>
              <p:tags r:id="rId1"/>
            </p:custDataLst>
          </p:nvPr>
        </p:nvSpPr>
        <p:spPr>
          <a:xfrm>
            <a:off x="610175" y="1797839"/>
            <a:ext cx="3696560" cy="1622772"/>
          </a:xfrm>
          <a:prstGeom prst="rect">
            <a:avLst/>
          </a:prstGeom>
          <a:noFill/>
        </p:spPr>
        <p:txBody>
          <a:bodyPr vert="horz" wrap="square" lIns="91440" tIns="45720" rIns="91440" bIns="4572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Combined with RFID(5.8GHz DSRC), video recognition (2 megapixel high-speed camera) and laser contour scanning (905nm wavelength), the license plate, vehicle type and vehicle logo are verified for three times, and the recognition accuracy is more than 99.9%.</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3" name="TextBox 3"/>
          <p:cNvSpPr txBox="1"/>
          <p:nvPr>
            <p:custDataLst>
              <p:tags r:id="rId2"/>
            </p:custDataLst>
          </p:nvPr>
        </p:nvSpPr>
        <p:spPr>
          <a:xfrm>
            <a:off x="610238" y="1218982"/>
            <a:ext cx="3679987" cy="560841"/>
          </a:xfrm>
          <a:prstGeom prst="rect">
            <a:avLst/>
          </a:prstGeom>
          <a:noFill/>
        </p:spPr>
        <p:txBody>
          <a:bodyPr vert="horz" wrap="square" lIns="91440" tIns="45720" rIns="91440" bIns="45720" rtlCol="0" anchor="ctr" anchorCtr="0">
            <a:noAutofit/>
          </a:bodyPr>
          <a:lstStyle/>
          <a:p>
            <a:pPr algn="ctr">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Multimodal recognition fusion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4" name="TextBox 4"/>
          <p:cNvSpPr txBox="1"/>
          <p:nvPr>
            <p:custDataLst>
              <p:tags r:id="rId3"/>
            </p:custDataLst>
          </p:nvPr>
        </p:nvSpPr>
        <p:spPr>
          <a:xfrm>
            <a:off x="583445" y="4038644"/>
            <a:ext cx="3724560" cy="1622772"/>
          </a:xfrm>
          <a:prstGeom prst="rect">
            <a:avLst/>
          </a:prstGeom>
          <a:noFill/>
        </p:spPr>
        <p:txBody>
          <a:bodyPr vert="horz" wrap="square" lIns="91440" tIns="45720" rIns="91440" bIns="4572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Based on the penetration detection capability of millimeter-wave radar (77GHz), the metal reflection characteristics of vehicles can be used to assist identification even in rain or snow or when license plates are damaged.</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5" name="TextBox 5"/>
          <p:cNvSpPr txBox="1"/>
          <p:nvPr>
            <p:custDataLst>
              <p:tags r:id="rId4"/>
            </p:custDataLst>
          </p:nvPr>
        </p:nvSpPr>
        <p:spPr>
          <a:xfrm>
            <a:off x="572078" y="3429307"/>
            <a:ext cx="3707987" cy="560841"/>
          </a:xfrm>
          <a:prstGeom prst="rect">
            <a:avLst/>
          </a:prstGeom>
          <a:noFill/>
        </p:spPr>
        <p:txBody>
          <a:bodyPr vert="horz" wrap="square" lIns="91440" tIns="45720" rIns="91440" bIns="45720" rtlCol="0" anchor="ctr" anchorCtr="0">
            <a:noAutofit/>
          </a:bodyPr>
          <a:lstStyle/>
          <a:p>
            <a:pPr algn="ctr">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Anti-obstruction recognition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6" name="TextBox 6"/>
          <p:cNvSpPr txBox="1"/>
          <p:nvPr>
            <p:custDataLst>
              <p:tags r:id="rId5"/>
            </p:custDataLst>
          </p:nvPr>
        </p:nvSpPr>
        <p:spPr>
          <a:xfrm>
            <a:off x="7925462" y="1828954"/>
            <a:ext cx="3636800" cy="1622772"/>
          </a:xfrm>
          <a:prstGeom prst="rect">
            <a:avLst/>
          </a:prstGeom>
          <a:noFill/>
        </p:spPr>
        <p:txBody>
          <a:bodyPr vert="horz" wrap="square" lIns="91440" tIns="45720" rIns="91440" bIns="4572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YOLOv5 algorithm is used to train the vehicle model database (covering more than 3000 models), which supports millisecond classification of trucks, buses and special vehicles with an accuracy rate of 98.7%.</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7" name="TextBox 7"/>
          <p:cNvSpPr txBox="1"/>
          <p:nvPr>
            <p:custDataLst>
              <p:tags r:id="rId6"/>
            </p:custDataLst>
          </p:nvPr>
        </p:nvSpPr>
        <p:spPr>
          <a:xfrm>
            <a:off x="7849262" y="1179612"/>
            <a:ext cx="3653373" cy="560841"/>
          </a:xfrm>
          <a:prstGeom prst="rect">
            <a:avLst/>
          </a:prstGeom>
          <a:noFill/>
        </p:spPr>
        <p:txBody>
          <a:bodyPr vert="horz" wrap="square" lIns="91440" tIns="45720" rIns="91440" bIns="45720" rtlCol="0" anchor="ctr" anchorCtr="0">
            <a:noAutofit/>
          </a:bodyPr>
          <a:lstStyle/>
          <a:p>
            <a:pPr algn="ctr">
              <a:lnSpc>
                <a:spcPct val="120000"/>
              </a:lnSpc>
            </a:pPr>
            <a:r>
              <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rPr>
              <a:t>Deep learning categories</a:t>
            </a:r>
            <a:endParaRPr lang="en-US" sz="1600" b="1">
              <a:solidFill>
                <a:schemeClr val="accent1">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8" name="TextBox 8"/>
          <p:cNvSpPr txBox="1"/>
          <p:nvPr>
            <p:custDataLst>
              <p:tags r:id="rId7"/>
            </p:custDataLst>
          </p:nvPr>
        </p:nvSpPr>
        <p:spPr>
          <a:xfrm>
            <a:off x="7884187" y="4038644"/>
            <a:ext cx="3608800" cy="1622772"/>
          </a:xfrm>
          <a:prstGeom prst="rect">
            <a:avLst/>
          </a:prstGeom>
          <a:noFill/>
        </p:spPr>
        <p:txBody>
          <a:bodyPr vert="horz" wrap="square" lIns="91440" tIns="45720" rIns="91440" bIns="45720" rtlCol="0" anchor="t" anchorCtr="0">
            <a:noAutofit/>
          </a:bodyPr>
          <a:lstStyle/>
          <a:p>
            <a:pPr algn="l">
              <a:lnSpc>
                <a:spcPct val="140000"/>
              </a:lnSpc>
            </a:pPr>
            <a:r>
              <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rPr>
              <a:t>The vehicle electronic tag (OBU) information is encrypted with the national secret SM4 algorithm, and the two-way authentication mechanism is used to prevent cloning cards and man-in-the-middle attacks. The key update cycle is less than 24 hours.</a:t>
            </a:r>
            <a:endParaRPr lang="en-US" sz="1200">
              <a:solidFill>
                <a:schemeClr val="dk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9" name="TextBox 9"/>
          <p:cNvSpPr txBox="1"/>
          <p:nvPr>
            <p:custDataLst>
              <p:tags r:id="rId8"/>
            </p:custDataLst>
          </p:nvPr>
        </p:nvSpPr>
        <p:spPr>
          <a:xfrm>
            <a:off x="7773062" y="3429307"/>
            <a:ext cx="3625373" cy="560841"/>
          </a:xfrm>
          <a:prstGeom prst="rect">
            <a:avLst/>
          </a:prstGeom>
          <a:noFill/>
        </p:spPr>
        <p:txBody>
          <a:bodyPr vert="horz" wrap="square" lIns="91440" tIns="45720" rIns="91440" bIns="45720" rtlCol="0" anchor="ctr" anchorCtr="0">
            <a:noAutofit/>
          </a:bodyPr>
          <a:lstStyle/>
          <a:p>
            <a:pPr algn="ctr">
              <a:lnSpc>
                <a:spcPct val="120000"/>
              </a:lnSpc>
            </a:pPr>
            <a:r>
              <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rPr>
              <a:t>Data encryption transmission</a:t>
            </a:r>
            <a:endParaRPr lang="en-US" sz="1600" b="1">
              <a:solidFill>
                <a:schemeClr val="accent1">
                  <a:alpha val="100000"/>
                </a:schemeClr>
              </a:solidFill>
              <a:latin typeface="Noto Sans SC" panose="020B0200000000000000" charset="-122"/>
              <a:ea typeface="Noto Sans SC" panose="020B0200000000000000" charset="-122"/>
              <a:cs typeface="Noto Sans SC" panose="020B0200000000000000"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rPr>
              <a:t>Vehicle automatic identification technology</a:t>
            </a:r>
            <a:endParaRPr lang="en-US" sz="2000" b="1">
              <a:solidFill>
                <a:schemeClr val="dk2">
                  <a:alpha val="100000"/>
                </a:schemeClr>
              </a:solidFill>
              <a:latin typeface="微软雅黑" panose="020B0503020204020204" pitchFamily="34" charset="-122"/>
              <a:ea typeface="微软雅黑" panose="020B0503020204020204" pitchFamily="34" charset="-122"/>
              <a:cs typeface="Noto Sans SC" panose="020B0200000000000000" charset="-122"/>
            </a:endParaRPr>
          </a:p>
        </p:txBody>
      </p:sp>
      <p:sp>
        <p:nvSpPr>
          <p:cNvPr id="11" name="Freeform 11"/>
          <p:cNvSpPr/>
          <p:nvPr>
            <p:custDataLst>
              <p:tags r:id="rId9"/>
            </p:custDataLst>
          </p:nvPr>
        </p:nvSpPr>
        <p:spPr>
          <a:xfrm>
            <a:off x="5298153" y="3104315"/>
            <a:ext cx="1597488" cy="1597488"/>
          </a:xfrm>
          <a:custGeom>
            <a:avLst/>
            <a:gdLst/>
            <a:ahLst/>
            <a:cxnLst/>
            <a:rect l="l" t="t" r="r" b="b"/>
            <a:pathLst>
              <a:path w="890" h="890">
                <a:moveTo>
                  <a:pt x="0" y="445"/>
                </a:moveTo>
                <a:lnTo>
                  <a:pt x="445" y="0"/>
                </a:lnTo>
                <a:lnTo>
                  <a:pt x="890" y="445"/>
                </a:lnTo>
                <a:lnTo>
                  <a:pt x="445" y="890"/>
                </a:lnTo>
                <a:lnTo>
                  <a:pt x="0" y="445"/>
                </a:lnTo>
              </a:path>
            </a:pathLst>
          </a:custGeom>
          <a:solidFill>
            <a:schemeClr val="accent1">
              <a:alpha val="100000"/>
            </a:schemeClr>
          </a:solidFill>
        </p:spPr>
      </p:sp>
      <p:sp>
        <p:nvSpPr>
          <p:cNvPr id="12" name="Freeform 12"/>
          <p:cNvSpPr/>
          <p:nvPr>
            <p:custDataLst>
              <p:tags r:id="rId10"/>
            </p:custDataLst>
          </p:nvPr>
        </p:nvSpPr>
        <p:spPr>
          <a:xfrm>
            <a:off x="4434792" y="2240953"/>
            <a:ext cx="1597488" cy="1597488"/>
          </a:xfrm>
          <a:custGeom>
            <a:avLst/>
            <a:gdLst/>
            <a:ahLst/>
            <a:cxnLst/>
            <a:rect l="l" t="t" r="r" b="b"/>
            <a:pathLst>
              <a:path w="890" h="890">
                <a:moveTo>
                  <a:pt x="0" y="445"/>
                </a:moveTo>
                <a:lnTo>
                  <a:pt x="445" y="0"/>
                </a:lnTo>
                <a:lnTo>
                  <a:pt x="890" y="445"/>
                </a:lnTo>
                <a:lnTo>
                  <a:pt x="445" y="890"/>
                </a:lnTo>
                <a:lnTo>
                  <a:pt x="0" y="445"/>
                </a:lnTo>
              </a:path>
            </a:pathLst>
          </a:custGeom>
          <a:solidFill>
            <a:schemeClr val="accent2">
              <a:alpha val="100000"/>
            </a:schemeClr>
          </a:solidFill>
        </p:spPr>
      </p:sp>
      <p:sp>
        <p:nvSpPr>
          <p:cNvPr id="13" name="Freeform 13"/>
          <p:cNvSpPr/>
          <p:nvPr>
            <p:custDataLst>
              <p:tags r:id="rId11"/>
            </p:custDataLst>
          </p:nvPr>
        </p:nvSpPr>
        <p:spPr>
          <a:xfrm>
            <a:off x="6159720" y="3965882"/>
            <a:ext cx="1597488" cy="1597488"/>
          </a:xfrm>
          <a:custGeom>
            <a:avLst/>
            <a:gdLst/>
            <a:ahLst/>
            <a:cxnLst/>
            <a:rect l="l" t="t" r="r" b="b"/>
            <a:pathLst>
              <a:path w="890" h="890">
                <a:moveTo>
                  <a:pt x="0" y="445"/>
                </a:moveTo>
                <a:lnTo>
                  <a:pt x="445" y="0"/>
                </a:lnTo>
                <a:lnTo>
                  <a:pt x="890" y="445"/>
                </a:lnTo>
                <a:lnTo>
                  <a:pt x="445" y="890"/>
                </a:lnTo>
                <a:lnTo>
                  <a:pt x="0" y="445"/>
                </a:lnTo>
              </a:path>
            </a:pathLst>
          </a:custGeom>
          <a:solidFill>
            <a:schemeClr val="accent2">
              <a:alpha val="100000"/>
            </a:schemeClr>
          </a:solidFill>
        </p:spPr>
      </p:sp>
      <p:sp>
        <p:nvSpPr>
          <p:cNvPr id="14" name="Freeform 14"/>
          <p:cNvSpPr/>
          <p:nvPr>
            <p:custDataLst>
              <p:tags r:id="rId12"/>
            </p:custDataLst>
          </p:nvPr>
        </p:nvSpPr>
        <p:spPr>
          <a:xfrm>
            <a:off x="6159720" y="2240953"/>
            <a:ext cx="1597488" cy="1597488"/>
          </a:xfrm>
          <a:custGeom>
            <a:avLst/>
            <a:gdLst/>
            <a:ahLst/>
            <a:cxnLst/>
            <a:rect l="l" t="t" r="r" b="b"/>
            <a:pathLst>
              <a:path w="890" h="890">
                <a:moveTo>
                  <a:pt x="0" y="445"/>
                </a:moveTo>
                <a:lnTo>
                  <a:pt x="445" y="0"/>
                </a:lnTo>
                <a:lnTo>
                  <a:pt x="890" y="445"/>
                </a:lnTo>
                <a:lnTo>
                  <a:pt x="445" y="890"/>
                </a:lnTo>
                <a:lnTo>
                  <a:pt x="0" y="445"/>
                </a:lnTo>
              </a:path>
            </a:pathLst>
          </a:custGeom>
          <a:solidFill>
            <a:schemeClr val="accent1">
              <a:alpha val="100000"/>
            </a:schemeClr>
          </a:solidFill>
        </p:spPr>
      </p:sp>
      <p:sp>
        <p:nvSpPr>
          <p:cNvPr id="15" name="Freeform 15"/>
          <p:cNvSpPr/>
          <p:nvPr>
            <p:custDataLst>
              <p:tags r:id="rId13"/>
            </p:custDataLst>
          </p:nvPr>
        </p:nvSpPr>
        <p:spPr>
          <a:xfrm>
            <a:off x="4434792" y="3965882"/>
            <a:ext cx="1597488" cy="1597488"/>
          </a:xfrm>
          <a:custGeom>
            <a:avLst/>
            <a:gdLst/>
            <a:ahLst/>
            <a:cxnLst/>
            <a:rect l="l" t="t" r="r" b="b"/>
            <a:pathLst>
              <a:path w="890" h="890">
                <a:moveTo>
                  <a:pt x="0" y="445"/>
                </a:moveTo>
                <a:lnTo>
                  <a:pt x="445" y="0"/>
                </a:lnTo>
                <a:lnTo>
                  <a:pt x="890" y="445"/>
                </a:lnTo>
                <a:lnTo>
                  <a:pt x="445" y="890"/>
                </a:lnTo>
                <a:lnTo>
                  <a:pt x="0" y="445"/>
                </a:lnTo>
              </a:path>
            </a:pathLst>
          </a:custGeom>
          <a:solidFill>
            <a:schemeClr val="accent1">
              <a:alpha val="100000"/>
            </a:schemeClr>
          </a:solidFill>
        </p:spPr>
      </p:sp>
      <p:sp>
        <p:nvSpPr>
          <p:cNvPr id="16" name="TextBox 16"/>
          <p:cNvSpPr txBox="1"/>
          <p:nvPr>
            <p:custDataLst>
              <p:tags r:id="rId14"/>
            </p:custDataLst>
          </p:nvPr>
        </p:nvSpPr>
        <p:spPr>
          <a:xfrm>
            <a:off x="4808721" y="2901903"/>
            <a:ext cx="849630" cy="275590"/>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rPr>
              <a:t>01</a:t>
            </a:r>
            <a:endPar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7" name="TextBox 17"/>
          <p:cNvSpPr txBox="1"/>
          <p:nvPr>
            <p:custDataLst>
              <p:tags r:id="rId15"/>
            </p:custDataLst>
          </p:nvPr>
        </p:nvSpPr>
        <p:spPr>
          <a:xfrm>
            <a:off x="6533649" y="2901903"/>
            <a:ext cx="849630" cy="275590"/>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rPr>
              <a:t>02</a:t>
            </a:r>
            <a:endPar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8" name="TextBox 18"/>
          <p:cNvSpPr txBox="1"/>
          <p:nvPr>
            <p:custDataLst>
              <p:tags r:id="rId16"/>
            </p:custDataLst>
          </p:nvPr>
        </p:nvSpPr>
        <p:spPr>
          <a:xfrm>
            <a:off x="4808721" y="4626831"/>
            <a:ext cx="849630" cy="275590"/>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rPr>
              <a:t>03</a:t>
            </a:r>
            <a:endPar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19" name="TextBox 19"/>
          <p:cNvSpPr txBox="1"/>
          <p:nvPr>
            <p:custDataLst>
              <p:tags r:id="rId17"/>
            </p:custDataLst>
          </p:nvPr>
        </p:nvSpPr>
        <p:spPr>
          <a:xfrm>
            <a:off x="6533649" y="4626831"/>
            <a:ext cx="849630" cy="275590"/>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rPr>
              <a:t>04</a:t>
            </a:r>
            <a:endParaRPr lang="en-US" sz="1200">
              <a:solidFill>
                <a:srgbClr val="FFFFFF">
                  <a:alpha val="100000"/>
                </a:srgbClr>
              </a:solidFill>
              <a:latin typeface="Noto Sans SC" panose="020B0200000000000000" charset="-122"/>
              <a:ea typeface="Noto Sans SC" panose="020B0200000000000000" charset="-122"/>
              <a:cs typeface="Noto Sans SC" panose="020B0200000000000000" charset="-122"/>
            </a:endParaRPr>
          </a:p>
        </p:txBody>
      </p:sp>
      <p:sp>
        <p:nvSpPr>
          <p:cNvPr id="20" name="Freeform 20"/>
          <p:cNvSpPr/>
          <p:nvPr>
            <p:custDataLst>
              <p:tags r:id="rId18"/>
            </p:custDataLst>
          </p:nvPr>
        </p:nvSpPr>
        <p:spPr>
          <a:xfrm>
            <a:off x="5811147" y="3680132"/>
            <a:ext cx="571500" cy="571500"/>
          </a:xfrm>
          <a:custGeom>
            <a:avLst/>
            <a:gdLst/>
            <a:ahLst/>
            <a:cxnLst/>
            <a:rect l="l" t="t" r="r" b="b"/>
            <a:pathLst>
              <a:path w="9753600" h="9753600">
                <a:moveTo>
                  <a:pt x="9480575" y="2318400"/>
                </a:moveTo>
                <a:cubicBezTo>
                  <a:pt x="9330477" y="1970037"/>
                  <a:pt x="9115410" y="1658638"/>
                  <a:pt x="8843216" y="1390924"/>
                </a:cubicBezTo>
                <a:cubicBezTo>
                  <a:pt x="8571022" y="1124331"/>
                  <a:pt x="8255142" y="915985"/>
                  <a:pt x="7902298" y="769247"/>
                </a:cubicBezTo>
                <a:cubicBezTo>
                  <a:pt x="7538253" y="618028"/>
                  <a:pt x="7152924" y="541858"/>
                  <a:pt x="6755275" y="541858"/>
                </a:cubicBezTo>
                <a:cubicBezTo>
                  <a:pt x="6203046" y="541858"/>
                  <a:pt x="5664258" y="693077"/>
                  <a:pt x="5196040" y="978713"/>
                </a:cubicBezTo>
                <a:cubicBezTo>
                  <a:pt x="5084026" y="1047041"/>
                  <a:pt x="4977613" y="1122091"/>
                  <a:pt x="4876800" y="1203861"/>
                </a:cubicBezTo>
                <a:cubicBezTo>
                  <a:pt x="4775987" y="1122091"/>
                  <a:pt x="4669574" y="1047041"/>
                  <a:pt x="4557560" y="978713"/>
                </a:cubicBezTo>
                <a:cubicBezTo>
                  <a:pt x="4089342" y="693077"/>
                  <a:pt x="3550554" y="541858"/>
                  <a:pt x="2998325" y="541858"/>
                </a:cubicBezTo>
                <a:cubicBezTo>
                  <a:pt x="2600676" y="541858"/>
                  <a:pt x="2215347" y="618028"/>
                  <a:pt x="1851302" y="769247"/>
                </a:cubicBezTo>
                <a:cubicBezTo>
                  <a:pt x="1499578" y="914865"/>
                  <a:pt x="1182578" y="1124331"/>
                  <a:pt x="910384" y="1390924"/>
                </a:cubicBezTo>
                <a:cubicBezTo>
                  <a:pt x="637070" y="1658638"/>
                  <a:pt x="423123" y="1970037"/>
                  <a:pt x="273025" y="2318400"/>
                </a:cubicBezTo>
                <a:cubicBezTo>
                  <a:pt x="117325" y="2680205"/>
                  <a:pt x="37795" y="3064413"/>
                  <a:pt x="37795" y="3459823"/>
                </a:cubicBezTo>
                <a:cubicBezTo>
                  <a:pt x="37795" y="3832830"/>
                  <a:pt x="113965" y="4221518"/>
                  <a:pt x="265184" y="4616928"/>
                </a:cubicBezTo>
                <a:cubicBezTo>
                  <a:pt x="391759" y="4947369"/>
                  <a:pt x="573222" y="5290132"/>
                  <a:pt x="805091" y="5636255"/>
                </a:cubicBezTo>
                <a:cubicBezTo>
                  <a:pt x="1172497" y="6184003"/>
                  <a:pt x="1677680" y="6755275"/>
                  <a:pt x="2304959" y="7334387"/>
                </a:cubicBezTo>
                <a:cubicBezTo>
                  <a:pt x="3344448" y="8294347"/>
                  <a:pt x="4373857" y="8957470"/>
                  <a:pt x="4417543" y="8984353"/>
                </a:cubicBezTo>
                <a:lnTo>
                  <a:pt x="4683016" y="9154615"/>
                </a:lnTo>
                <a:cubicBezTo>
                  <a:pt x="4800630" y="9229664"/>
                  <a:pt x="4951849" y="9229664"/>
                  <a:pt x="5069464" y="9154615"/>
                </a:cubicBezTo>
                <a:lnTo>
                  <a:pt x="5334937" y="8984353"/>
                </a:lnTo>
                <a:cubicBezTo>
                  <a:pt x="5378623" y="8956350"/>
                  <a:pt x="6406911" y="8294347"/>
                  <a:pt x="7447521" y="7334387"/>
                </a:cubicBezTo>
                <a:cubicBezTo>
                  <a:pt x="8074800" y="6755275"/>
                  <a:pt x="8579983" y="6184003"/>
                  <a:pt x="8947389" y="5636255"/>
                </a:cubicBezTo>
                <a:cubicBezTo>
                  <a:pt x="9179258" y="5290132"/>
                  <a:pt x="9361841" y="4947369"/>
                  <a:pt x="9487296" y="4616928"/>
                </a:cubicBezTo>
                <a:cubicBezTo>
                  <a:pt x="9638515" y="4221518"/>
                  <a:pt x="9714685" y="3832830"/>
                  <a:pt x="9714685" y="3459823"/>
                </a:cubicBezTo>
                <a:cubicBezTo>
                  <a:pt x="9715805" y="3064413"/>
                  <a:pt x="9636275" y="2680205"/>
                  <a:pt x="9480575" y="2318400"/>
                </a:cubicBezTo>
              </a:path>
            </a:pathLst>
          </a:custGeom>
          <a:solidFill>
            <a:srgbClr val="FFFFFE">
              <a:alpha val="100000"/>
            </a:srgbClr>
          </a:solidFill>
        </p:spPr>
      </p:sp>
    </p:spTree>
  </p:cSld>
  <p:clrMapOvr>
    <a:masterClrMapping/>
  </p:clrMapOvr>
  <mc:AlternateContent xmlns:mc="http://schemas.openxmlformats.org/markup-compatibility/2006">
    <mc:Choice xmlns:p14="http://schemas.microsoft.com/office/powerpoint/2010/main" Requires="p14">
      <p:transition spd="slow" p14:dur="1500" advTm="1000">
        <p:random/>
      </p:transition>
    </mc:Choice>
    <mc:Fallback>
      <p:transition spd="slow" advTm="1000">
        <p:random/>
      </p:transition>
    </mc:Fallback>
  </mc:AlternateContent>
</p:sld>
</file>

<file path=ppt/tags/tag1.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0.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00.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1.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2.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3.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4.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5.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6.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7.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108.xml><?xml version="1.0" encoding="utf-8"?>
<p:tagLst xmlns:p="http://schemas.openxmlformats.org/presentationml/2006/main">
  <p:tag name="KSO_WM_DIAGRAM_VIRTUALLY_FRAME" val="{&quot;height&quot;:235.42881889763785,&quot;left&quot;:44.72818897637795,&quot;top&quot;:265.2,&quot;width&quot;:517.921811023622}"/>
</p:tagLst>
</file>

<file path=ppt/tags/tag109.xml><?xml version="1.0" encoding="utf-8"?>
<p:tagLst xmlns:p="http://schemas.openxmlformats.org/presentationml/2006/main">
  <p:tag name="KSO_WM_DIAGRAM_VIRTUALLY_FRAME" val="{&quot;height&quot;:235.42881889763785,&quot;left&quot;:44.72818897637795,&quot;top&quot;:265.2,&quot;width&quot;:517.921811023622}"/>
</p:tagLst>
</file>

<file path=ppt/tags/tag11.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10.xml><?xml version="1.0" encoding="utf-8"?>
<p:tagLst xmlns:p="http://schemas.openxmlformats.org/presentationml/2006/main">
  <p:tag name="KSO_WM_DIAGRAM_VIRTUALLY_FRAME" val="{&quot;height&quot;:235.42881889763785,&quot;left&quot;:44.72818897637795,&quot;top&quot;:265.2,&quot;width&quot;:517.921811023622}"/>
</p:tagLst>
</file>

<file path=ppt/tags/tag111.xml><?xml version="1.0" encoding="utf-8"?>
<p:tagLst xmlns:p="http://schemas.openxmlformats.org/presentationml/2006/main">
  <p:tag name="KSO_WM_DIAGRAM_VIRTUALLY_FRAME" val="{&quot;height&quot;:235.42881889763785,&quot;left&quot;:44.72818897637795,&quot;top&quot;:265.2,&quot;width&quot;:517.921811023622}"/>
</p:tagLst>
</file>

<file path=ppt/tags/tag112.xml><?xml version="1.0" encoding="utf-8"?>
<p:tagLst xmlns:p="http://schemas.openxmlformats.org/presentationml/2006/main">
  <p:tag name="KSO_WM_DIAGRAM_VIRTUALLY_FRAME" val="{&quot;height&quot;:393.77047244094484,&quot;left&quot;:38.65661417322835,&quot;top&quot;:99.89897637795275,&quot;width&quot;:639.5848818897638}"/>
</p:tagLst>
</file>

<file path=ppt/tags/tag113.xml><?xml version="1.0" encoding="utf-8"?>
<p:tagLst xmlns:p="http://schemas.openxmlformats.org/presentationml/2006/main">
  <p:tag name="KSO_WM_DIAGRAM_VIRTUALLY_FRAME" val="{&quot;height&quot;:393.77047244094484,&quot;left&quot;:38.65661417322835,&quot;top&quot;:99.89897637795275,&quot;width&quot;:639.5848818897638}"/>
</p:tagLst>
</file>

<file path=ppt/tags/tag114.xml><?xml version="1.0" encoding="utf-8"?>
<p:tagLst xmlns:p="http://schemas.openxmlformats.org/presentationml/2006/main">
  <p:tag name="KSO_WM_DIAGRAM_VIRTUALLY_FRAME" val="{&quot;height&quot;:393.77047244094484,&quot;left&quot;:38.65661417322835,&quot;top&quot;:99.89897637795275,&quot;width&quot;:639.5848818897638}"/>
</p:tagLst>
</file>

<file path=ppt/tags/tag115.xml><?xml version="1.0" encoding="utf-8"?>
<p:tagLst xmlns:p="http://schemas.openxmlformats.org/presentationml/2006/main">
  <p:tag name="KSO_WM_DIAGRAM_VIRTUALLY_FRAME" val="{&quot;height&quot;:393.77047244094484,&quot;left&quot;:38.65661417322835,&quot;top&quot;:99.89897637795275,&quot;width&quot;:639.5848818897638}"/>
</p:tagLst>
</file>

<file path=ppt/tags/tag116.xml><?xml version="1.0" encoding="utf-8"?>
<p:tagLst xmlns:p="http://schemas.openxmlformats.org/presentationml/2006/main">
  <p:tag name="KSO_WM_DIAGRAM_VIRTUALLY_FRAME" val="{&quot;height&quot;:393.77047244094484,&quot;left&quot;:38.65661417322835,&quot;top&quot;:99.89897637795275,&quot;width&quot;:639.5848818897638}"/>
</p:tagLst>
</file>

<file path=ppt/tags/tag117.xml><?xml version="1.0" encoding="utf-8"?>
<p:tagLst xmlns:p="http://schemas.openxmlformats.org/presentationml/2006/main">
  <p:tag name="KSO_WM_DIAGRAM_VIRTUALLY_FRAME" val="{&quot;height&quot;:393.77047244094484,&quot;left&quot;:38.65661417322835,&quot;top&quot;:99.89897637795275,&quot;width&quot;:639.5848818897638}"/>
</p:tagLst>
</file>

<file path=ppt/tags/tag118.xml><?xml version="1.0" encoding="utf-8"?>
<p:tagLst xmlns:p="http://schemas.openxmlformats.org/presentationml/2006/main">
  <p:tag name="COMMONDATA" val="eyJoZGlkIjoiYmNiZTYzMmFjNTJiZjRhNDBmMWRjOWE0ZWI2YmU1YjYifQ=="/>
</p:tagLst>
</file>

<file path=ppt/tags/tag12.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3.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4.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5.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6.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7.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8.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19.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0.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1.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2.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3.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4.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25.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26.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27.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28.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29.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30.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1.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2.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3.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4.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5.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6.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7.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8.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39.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4.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40.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41.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42.xml><?xml version="1.0" encoding="utf-8"?>
<p:tagLst xmlns:p="http://schemas.openxmlformats.org/presentationml/2006/main">
  <p:tag name="KSO_WM_DIAGRAM_VIRTUALLY_FRAME" val="{&quot;height&quot;:386.8979527559055,&quot;left&quot;:44.34055118110236,&quot;top&quot;:89.4328346456693,&quot;width&quot;:866.4287401574802}"/>
</p:tagLst>
</file>

<file path=ppt/tags/tag43.xml><?xml version="1.0" encoding="utf-8"?>
<p:tagLst xmlns:p="http://schemas.openxmlformats.org/presentationml/2006/main">
  <p:tag name="KSO_WM_DIAGRAM_VIRTUALLY_FRAME" val="{&quot;height&quot;:385.4688976377953,&quot;left&quot;:450.8362992125984,&quot;top&quot;:104.18385826771653,&quot;width&quot;:451.39582677165356}"/>
</p:tagLst>
</file>

<file path=ppt/tags/tag44.xml><?xml version="1.0" encoding="utf-8"?>
<p:tagLst xmlns:p="http://schemas.openxmlformats.org/presentationml/2006/main">
  <p:tag name="KSO_WM_DIAGRAM_VIRTUALLY_FRAME" val="{&quot;height&quot;:385.4688976377953,&quot;left&quot;:450.8362992125984,&quot;top&quot;:104.18385826771653,&quot;width&quot;:451.39582677165356}"/>
</p:tagLst>
</file>

<file path=ppt/tags/tag45.xml><?xml version="1.0" encoding="utf-8"?>
<p:tagLst xmlns:p="http://schemas.openxmlformats.org/presentationml/2006/main">
  <p:tag name="KSO_WM_DIAGRAM_VIRTUALLY_FRAME" val="{&quot;height&quot;:385.4688976377953,&quot;left&quot;:450.8362992125984,&quot;top&quot;:104.18385826771653,&quot;width&quot;:451.39582677165356}"/>
</p:tagLst>
</file>

<file path=ppt/tags/tag46.xml><?xml version="1.0" encoding="utf-8"?>
<p:tagLst xmlns:p="http://schemas.openxmlformats.org/presentationml/2006/main">
  <p:tag name="KSO_WM_DIAGRAM_VIRTUALLY_FRAME" val="{&quot;height&quot;:385.4688976377953,&quot;left&quot;:450.8362992125984,&quot;top&quot;:104.18385826771653,&quot;width&quot;:451.39582677165356}"/>
</p:tagLst>
</file>

<file path=ppt/tags/tag47.xml><?xml version="1.0" encoding="utf-8"?>
<p:tagLst xmlns:p="http://schemas.openxmlformats.org/presentationml/2006/main">
  <p:tag name="KSO_WM_DIAGRAM_VIRTUALLY_FRAME" val="{&quot;height&quot;:385.4688976377953,&quot;left&quot;:450.8362992125984,&quot;top&quot;:104.18385826771653,&quot;width&quot;:451.39582677165356}"/>
</p:tagLst>
</file>

<file path=ppt/tags/tag48.xml><?xml version="1.0" encoding="utf-8"?>
<p:tagLst xmlns:p="http://schemas.openxmlformats.org/presentationml/2006/main">
  <p:tag name="KSO_WM_DIAGRAM_VIRTUALLY_FRAME" val="{&quot;height&quot;:385.4688976377953,&quot;left&quot;:450.8362992125984,&quot;top&quot;:104.18385826771653,&quot;width&quot;:451.39582677165356}"/>
</p:tagLst>
</file>

<file path=ppt/tags/tag49.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50.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1.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2.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3.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4.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5.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6.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7.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8.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59.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6.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60.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61.xml><?xml version="1.0" encoding="utf-8"?>
<p:tagLst xmlns:p="http://schemas.openxmlformats.org/presentationml/2006/main">
  <p:tag name="KSO_WM_DIAGRAM_VIRTUALLY_FRAME" val="{&quot;height&quot;:396.5438582677165,&quot;left&quot;:45.63582677165354,&quot;top&quot;:112.10732283464567,&quot;width&quot;:861.8462992125984}"/>
</p:tagLst>
</file>

<file path=ppt/tags/tag62.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3.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4.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5.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6.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7.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8.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69.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7.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70.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71.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72.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73.xml><?xml version="1.0" encoding="utf-8"?>
<p:tagLst xmlns:p="http://schemas.openxmlformats.org/presentationml/2006/main">
  <p:tag name="KSO_WM_DIAGRAM_VIRTUALLY_FRAME" val="{&quot;height&quot;:384.1447244094488,&quot;left&quot;:382.3972440944882,&quot;top&quot;:115.92314960629922,&quot;width&quot;:523.1564566929135}"/>
</p:tagLst>
</file>

<file path=ppt/tags/tag74.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75.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76.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77.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78.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79.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80.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1.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2.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3.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4.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5.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6.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7.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8.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89.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xml><?xml version="1.0" encoding="utf-8"?>
<p:tagLst xmlns:p="http://schemas.openxmlformats.org/presentationml/2006/main">
  <p:tag name="KSO_WM_DIAGRAM_VIRTUALLY_FRAME" val="{&quot;height&quot;:429.7505118110236,&quot;left&quot;:45.56165354330709,&quot;top&quot;:91.77964566929134,&quot;width&quot;:467.8078740157481}"/>
</p:tagLst>
</file>

<file path=ppt/tags/tag90.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1.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2.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3.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4.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5.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6.xml><?xml version="1.0" encoding="utf-8"?>
<p:tagLst xmlns:p="http://schemas.openxmlformats.org/presentationml/2006/main">
  <p:tag name="KSO_WM_DIAGRAM_VIRTUALLY_FRAME" val="{&quot;height&quot;:407.7627559055119,&quot;left&quot;:50.5911811023622,&quot;top&quot;:107.76574803149606,&quot;width&quot;:858.781968503937}"/>
</p:tagLst>
</file>

<file path=ppt/tags/tag97.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98.xml><?xml version="1.0" encoding="utf-8"?>
<p:tagLst xmlns:p="http://schemas.openxmlformats.org/presentationml/2006/main">
  <p:tag name="KSO_WM_DIAGRAM_VIRTUALLY_FRAME" val="{&quot;height&quot;:437.924094488189,&quot;left&quot;:66.07204724409448,&quot;top&quot;:103.0147244094488,&quot;width&quot;:519.2770078740158}"/>
</p:tagLst>
</file>

<file path=ppt/tags/tag99.xml><?xml version="1.0" encoding="utf-8"?>
<p:tagLst xmlns:p="http://schemas.openxmlformats.org/presentationml/2006/main">
  <p:tag name="KSO_WM_DIAGRAM_VIRTUALLY_FRAME" val="{&quot;height&quot;:437.924094488189,&quot;left&quot;:66.07204724409448,&quot;top&quot;:103.0147244094488,&quot;width&quot;:519.2770078740158}"/>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米菲PPT">
  <a:themeElements>
    <a:clrScheme name="（终）糯米PPT配色68">
      <a:dk1>
        <a:sysClr val="windowText" lastClr="000000"/>
      </a:dk1>
      <a:lt1>
        <a:sysClr val="window" lastClr="FFFFFF"/>
      </a:lt1>
      <a:dk2>
        <a:srgbClr val="44546A"/>
      </a:dk2>
      <a:lt2>
        <a:srgbClr val="E7E6E6"/>
      </a:lt2>
      <a:accent1>
        <a:srgbClr val="0564C3"/>
      </a:accent1>
      <a:accent2>
        <a:srgbClr val="5F8BE3"/>
      </a:accent2>
      <a:accent3>
        <a:srgbClr val="1D4CA9"/>
      </a:accent3>
      <a:accent4>
        <a:srgbClr val="E3DED8"/>
      </a:accent4>
      <a:accent5>
        <a:srgbClr val="4472C4"/>
      </a:accent5>
      <a:accent6>
        <a:srgbClr val="70AD47"/>
      </a:accent6>
      <a:hlink>
        <a:srgbClr val="0563C1"/>
      </a:hlink>
      <a:folHlink>
        <a:srgbClr val="954F72"/>
      </a:folHlink>
    </a:clrScheme>
    <a:fontScheme name="米菲PPT">
      <a:majorFont>
        <a:latin typeface="MiSans Bold"/>
        <a:ea typeface="MiSans Bold"/>
        <a:cs typeface=""/>
      </a:majorFont>
      <a:minorFont>
        <a:latin typeface="MiSans Medium"/>
        <a:ea typeface="MiSans Medium"/>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15390</Words>
  <Application>WPS 演示</Application>
  <PresentationFormat>宽屏</PresentationFormat>
  <Paragraphs>351</Paragraphs>
  <Slides>26</Slides>
  <Notes>31</Notes>
  <HiddenSlides>0</HiddenSlides>
  <MMClips>0</MMClips>
  <ScaleCrop>false</ScaleCrop>
  <HeadingPairs>
    <vt:vector size="6" baseType="variant">
      <vt:variant>
        <vt:lpstr>已用的字体</vt:lpstr>
      </vt:variant>
      <vt:variant>
        <vt:i4>22</vt:i4>
      </vt:variant>
      <vt:variant>
        <vt:lpstr>主题</vt:lpstr>
      </vt:variant>
      <vt:variant>
        <vt:i4>3</vt:i4>
      </vt:variant>
      <vt:variant>
        <vt:lpstr>幻灯片标题</vt:lpstr>
      </vt:variant>
      <vt:variant>
        <vt:i4>26</vt:i4>
      </vt:variant>
    </vt:vector>
  </HeadingPairs>
  <TitlesOfParts>
    <vt:vector size="51" baseType="lpstr">
      <vt:lpstr>Arial</vt:lpstr>
      <vt:lpstr>宋体</vt:lpstr>
      <vt:lpstr>Wingdings</vt:lpstr>
      <vt:lpstr>微软雅黑</vt:lpstr>
      <vt:lpstr>MiSans Medium</vt:lpstr>
      <vt:lpstr>MiSans Bold</vt:lpstr>
      <vt:lpstr>Meiryo</vt:lpstr>
      <vt:lpstr>Wingdings</vt:lpstr>
      <vt:lpstr>印品粗朗体</vt:lpstr>
      <vt:lpstr>Calibri</vt:lpstr>
      <vt:lpstr>Times New Roman</vt:lpstr>
      <vt:lpstr>汉仪旗黑-55简</vt:lpstr>
      <vt:lpstr>黑体</vt:lpstr>
      <vt:lpstr>Arial Unicode MS</vt:lpstr>
      <vt:lpstr>等线 Light</vt:lpstr>
      <vt:lpstr>等线</vt:lpstr>
      <vt:lpstr>HarmonyOS Sans SC</vt:lpstr>
      <vt:lpstr>Noto Sans SC</vt:lpstr>
      <vt:lpstr>Matura MT Script Capitals</vt:lpstr>
      <vt:lpstr>Leelawadee UI Semilight</vt:lpstr>
      <vt:lpstr>Lucida Sans Unicode</vt:lpstr>
      <vt:lpstr>Yu Gothic UI</vt:lpstr>
      <vt:lpstr>自定义设计方案</vt:lpstr>
      <vt:lpstr>米菲PPT</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Jason Li</dc:creator>
  <cp:lastModifiedBy>Cissy</cp:lastModifiedBy>
  <cp:revision>270</cp:revision>
  <dcterms:created xsi:type="dcterms:W3CDTF">2019-06-19T02:08:00Z</dcterms:created>
  <dcterms:modified xsi:type="dcterms:W3CDTF">2026-07-08T07:07:40Z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y fmtid="{D5CDD505-2E9C-101B-9397-08002B2CF9AE}" pid="3" name="ICV">
    <vt:lpwstr>863C57E19DCE4BD2A3C0A783348FB181_13</vt:lpwstr>
  </property>
</Properties>
</file>