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2.svg" ContentType="image/svg+xml"/>
  <Override PartName="/ppt/media/image14.svg" ContentType="image/svg+xml"/>
  <Override PartName="/ppt/media/image16.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2.svg" ContentType="image/svg+xml"/>
  <Override PartName="/ppt/media/image44.svg" ContentType="image/svg+xml"/>
  <Override PartName="/ppt/media/image47.svg" ContentType="image/svg+xml"/>
  <Override PartName="/ppt/media/image49.svg" ContentType="image/svg+xml"/>
  <Override PartName="/ppt/media/image51.svg" ContentType="image/svg+xml"/>
  <Override PartName="/ppt/media/image54.svg" ContentType="image/svg+xml"/>
  <Override PartName="/ppt/media/image56.svg" ContentType="image/svg+xml"/>
  <Override PartName="/ppt/media/image58.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8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8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Welcome to our presentation on Smart Classroom Scenario Solutions for Higher Education. Today, we will explore how cutting-edge technology is reshaping the future of teaching and learning, and how our solutions empower institutions to build a strong, forward-thinking brand in the digital age.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Our audio and video solution is built around a cloud-based data center. This core, combined with smart devices, turns traditional classrooms into highly versatile, interconnected spaces. The system portfolio is extensive, covering everything from cloud control and sound systems to VR devices, smart displays, and various recording solutions, all designed to meet diverse teaching needs.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Now, let's discuss the overall construction plan. This section will address the key challenges in the industry and how our comprehensive approach provides a strategic solution.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industry currently faces significant pain points: inconsistent equipment creates usability issues, redundant hardware wastes space and resources, and a lack of unified standards leads to inefficiencies. Our Multimedia IoT Classroom System addresses these issues by leveraging cutting-edge technologies to create a unified, efficient, and secure ecosystem that integrates seamlessly with your existing digital infrastructure.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core capabilities of our system are powerful and diverse. We offer big data analysis for informed decision-making, highly integrated hardware to save space and simplify operation, and flexible control from any device. Our system also enables remote management, quick scene switching, and an all-scenario sound reinforcement solution that adapts to any teaching style.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Centralized management is a key feature. Our platform brings all classroom equipment under one umbrella, offering diverse control modes, a comprehensive sound solution, simplified operation and maintenance, and the ability to switch between multiple pre-configured scenes instantly. This streamlines administration and enhances the teaching experience.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Next, we focus on a specialized solution for collaborative learning: the Group Seminar System. This system is designed to transform small-class teaching and discussion-based courses.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Group Seminar System is perfect for interactive, small-group settings. It supports multi-screen interaction, group note-taking, and presentations, significantly boosting learning efficiency. The core value lies in empowering student presentations and enabling teachers to guide and manage group discussions with powerful tools like screen sharing and mind mapping.</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This system directly addresses several current teaching challenges, such as passive learning, low participation, and fragmented data. Our Group Seminar System is a holistic solution that combines interactive teaching, quizzes, and evaluation into one seamless platform, specifically designed to foster active, collaborative learning.</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system is equipped with a suite of rich teaching tools. Teachers can conduct in-class quizzes for instant feedback, prepare lessons efficiently with cloud-based materials, and control the classroom environment remotely using a mobile app. These tools save time and enhance the interactivity of every lesson.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Thank you for your time. We believe that our smart classroom solutions are the key to unlocking the full potential of modern higher education. We look forward to partnering with you to build the classrooms of tomorrow, today.</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First, let's look at the classification of classroom types. Category one includes highly specialized and interactive environments. This ranges from interactive live classrooms that bridge distances, to computer labs, virtual training rooms using VR technology, and dedicated dance studios.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Category two encompasses the standard and academic core of any university. This includes the standard classrooms, large lecture halls for major presentations, intimate seminar rooms for in-depth discussions, and well-equipped lab classrooms for scientific research and experimentation.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Category three focuses on digital and hybrid learning environments. This includes recording and broadcasting classrooms for content creation, specialized rooms for psychological assessment, multimedia classrooms that blend various technologies, and micro-lesson studios for producing concise educational videos.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Now, let's move on to the core of our discussion: the classroom scene solution. We believe that technology is the key to forging the future of education, and our robust solutions are designed to build a strong and innovative brand for your institution.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Our solutions offer several core advantages. Firstly, our 4K Ultra HD displays provide stunning visual clarity, enhancing student engagement and simplifying teaching workflows. Secondly, our high-fidelity audio systems ensure every word is heard clearly, whether the teacher is sitting, standing, or interacting with students, freeing them from the constraints of a handheld microphone.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Further advantages include one-click scene scheduling, which allows teachers to instantly activate the perfect environment for their lesson with a single touch. Our standardized interfaces ensure seamless integration and cost-effectiveness. Most importantly, we prioritize data security with robust backup and encryption strategies to protect your valuable information.</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Let's visualize these solutions in action. From a grand lecture hall to an immersive VR classroom, a state-of-the-art lab, a professional recording studio, and a modern computer lab, our technology seamlessly integrates into any educational setting to create an enhanced learning experience.</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The technical foundation of our solution lies in its modular design. This includes a central classroom management system, interactive displays like smart blackboards, multimedia IoT terminals, professional recording systems, comprehensive sound solutions, group collaboration tools, VR equipment, and flexible mobile recording systems.</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9" Type="http://schemas.openxmlformats.org/officeDocument/2006/relationships/image" Target="../media/image44.svg"/><Relationship Id="rId8" Type="http://schemas.openxmlformats.org/officeDocument/2006/relationships/image" Target="../media/image43.png"/><Relationship Id="rId7" Type="http://schemas.openxmlformats.org/officeDocument/2006/relationships/image" Target="../media/image42.svg"/><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3" Type="http://schemas.openxmlformats.org/officeDocument/2006/relationships/image" Target="../media/image38.svg"/><Relationship Id="rId2" Type="http://schemas.openxmlformats.org/officeDocument/2006/relationships/image" Target="../media/image37.png"/><Relationship Id="rId11" Type="http://schemas.openxmlformats.org/officeDocument/2006/relationships/notesSlide" Target="../notesSlides/notesSlide12.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9" Type="http://schemas.openxmlformats.org/officeDocument/2006/relationships/image" Target="../media/image52.png"/><Relationship Id="rId8" Type="http://schemas.openxmlformats.org/officeDocument/2006/relationships/image" Target="../media/image51.svg"/><Relationship Id="rId7" Type="http://schemas.openxmlformats.org/officeDocument/2006/relationships/image" Target="../media/image50.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 Id="rId3" Type="http://schemas.openxmlformats.org/officeDocument/2006/relationships/image" Target="../media/image46.png"/><Relationship Id="rId2" Type="http://schemas.openxmlformats.org/officeDocument/2006/relationships/image" Target="../media/image45.jpeg"/><Relationship Id="rId16" Type="http://schemas.openxmlformats.org/officeDocument/2006/relationships/notesSlide" Target="../notesSlides/notesSlide13.xml"/><Relationship Id="rId15" Type="http://schemas.openxmlformats.org/officeDocument/2006/relationships/slideLayout" Target="../slideLayouts/slideLayout12.xml"/><Relationship Id="rId14" Type="http://schemas.openxmlformats.org/officeDocument/2006/relationships/image" Target="../media/image54.svg"/><Relationship Id="rId13" Type="http://schemas.openxmlformats.org/officeDocument/2006/relationships/image" Target="../media/image53.png"/><Relationship Id="rId12" Type="http://schemas.openxmlformats.org/officeDocument/2006/relationships/image" Target="../media/image42.svg"/><Relationship Id="rId11" Type="http://schemas.openxmlformats.org/officeDocument/2006/relationships/image" Target="../media/image41.png"/><Relationship Id="rId10" Type="http://schemas.openxmlformats.org/officeDocument/2006/relationships/image" Target="../media/image23.svg"/><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9" Type="http://schemas.openxmlformats.org/officeDocument/2006/relationships/image" Target="../media/image58.svg"/><Relationship Id="rId8" Type="http://schemas.openxmlformats.org/officeDocument/2006/relationships/image" Target="../media/image57.png"/><Relationship Id="rId7" Type="http://schemas.openxmlformats.org/officeDocument/2006/relationships/image" Target="../media/image38.svg"/><Relationship Id="rId6" Type="http://schemas.openxmlformats.org/officeDocument/2006/relationships/image" Target="../media/image37.png"/><Relationship Id="rId5" Type="http://schemas.openxmlformats.org/officeDocument/2006/relationships/image" Target="../media/image56.svg"/><Relationship Id="rId4" Type="http://schemas.openxmlformats.org/officeDocument/2006/relationships/image" Target="../media/image55.png"/><Relationship Id="rId3" Type="http://schemas.openxmlformats.org/officeDocument/2006/relationships/image" Target="../media/image51.svg"/><Relationship Id="rId2" Type="http://schemas.openxmlformats.org/officeDocument/2006/relationships/image" Target="../media/image50.png"/><Relationship Id="rId11" Type="http://schemas.openxmlformats.org/officeDocument/2006/relationships/notesSlide" Target="../notesSlides/notesSlide14.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7" Type="http://schemas.openxmlformats.org/officeDocument/2006/relationships/slideLayout" Target="../slideLayouts/slideLayout12.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32.svg"/><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2.xml"/><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12.xml"/><Relationship Id="rId7" Type="http://schemas.openxmlformats.org/officeDocument/2006/relationships/image" Target="../media/image70.svg"/><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image" Target="../media/image2.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2.xml"/><Relationship Id="rId2" Type="http://schemas.openxmlformats.org/officeDocument/2006/relationships/image" Target="../media/image72.png"/><Relationship Id="rId1" Type="http://schemas.openxmlformats.org/officeDocument/2006/relationships/image" Target="../media/image71.jpe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2.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9" Type="http://schemas.openxmlformats.org/officeDocument/2006/relationships/image" Target="../media/image14.svg"/><Relationship Id="rId8" Type="http://schemas.openxmlformats.org/officeDocument/2006/relationships/image" Target="../media/image13.png"/><Relationship Id="rId7" Type="http://schemas.openxmlformats.org/officeDocument/2006/relationships/image" Target="../media/image12.svg"/><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3" Type="http://schemas.openxmlformats.org/officeDocument/2006/relationships/image" Target="../media/image8.jpeg"/><Relationship Id="rId2" Type="http://schemas.openxmlformats.org/officeDocument/2006/relationships/image" Target="../media/image7.jpeg"/><Relationship Id="rId13" Type="http://schemas.openxmlformats.org/officeDocument/2006/relationships/notesSlide" Target="../notesSlides/notesSlide4.xml"/><Relationship Id="rId12" Type="http://schemas.openxmlformats.org/officeDocument/2006/relationships/slideLayout" Target="../slideLayouts/slideLayout12.xml"/><Relationship Id="rId11" Type="http://schemas.openxmlformats.org/officeDocument/2006/relationships/image" Target="../media/image16.svg"/><Relationship Id="rId10" Type="http://schemas.openxmlformats.org/officeDocument/2006/relationships/image" Target="../media/image15.pn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4.svg"/><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tags" Target="../tags/tag2.xml"/><Relationship Id="rId24" Type="http://schemas.openxmlformats.org/officeDocument/2006/relationships/notesSlide" Target="../notesSlides/notesSlide7.xml"/><Relationship Id="rId23" Type="http://schemas.openxmlformats.org/officeDocument/2006/relationships/slideLayout" Target="../slideLayouts/slideLayout12.xml"/><Relationship Id="rId22" Type="http://schemas.openxmlformats.org/officeDocument/2006/relationships/tags" Target="../tags/tag15.xml"/><Relationship Id="rId21" Type="http://schemas.openxmlformats.org/officeDocument/2006/relationships/tags" Target="../tags/tag14.xml"/><Relationship Id="rId20" Type="http://schemas.openxmlformats.org/officeDocument/2006/relationships/tags" Target="../tags/tag13.xml"/><Relationship Id="rId2" Type="http://schemas.openxmlformats.org/officeDocument/2006/relationships/tags" Target="../tags/tag1.xml"/><Relationship Id="rId19" Type="http://schemas.openxmlformats.org/officeDocument/2006/relationships/image" Target="../media/image25.svg"/><Relationship Id="rId18" Type="http://schemas.openxmlformats.org/officeDocument/2006/relationships/image" Target="../media/image24.png"/><Relationship Id="rId17" Type="http://schemas.openxmlformats.org/officeDocument/2006/relationships/tags" Target="../tags/tag12.xml"/><Relationship Id="rId16" Type="http://schemas.openxmlformats.org/officeDocument/2006/relationships/tags" Target="../tags/tag11.xml"/><Relationship Id="rId15" Type="http://schemas.openxmlformats.org/officeDocument/2006/relationships/tags" Target="../tags/tag10.xml"/><Relationship Id="rId14" Type="http://schemas.openxmlformats.org/officeDocument/2006/relationships/tags" Target="../tags/tag9.xml"/><Relationship Id="rId13" Type="http://schemas.openxmlformats.org/officeDocument/2006/relationships/tags" Target="../tags/tag8.xml"/><Relationship Id="rId12" Type="http://schemas.openxmlformats.org/officeDocument/2006/relationships/image" Target="../media/image23.svg"/><Relationship Id="rId11" Type="http://schemas.openxmlformats.org/officeDocument/2006/relationships/image" Target="../media/image22.png"/><Relationship Id="rId10" Type="http://schemas.openxmlformats.org/officeDocument/2006/relationships/tags" Target="../tags/tag7.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2.xml"/><Relationship Id="rId6" Type="http://schemas.openxmlformats.org/officeDocument/2006/relationships/image" Target="../media/image26.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image" Target="../media/image23.svg"/><Relationship Id="rId8" Type="http://schemas.openxmlformats.org/officeDocument/2006/relationships/image" Target="../media/image22.png"/><Relationship Id="rId7" Type="http://schemas.openxmlformats.org/officeDocument/2006/relationships/image" Target="../media/image14.svg"/><Relationship Id="rId6" Type="http://schemas.openxmlformats.org/officeDocument/2006/relationships/image" Target="../media/image13.png"/><Relationship Id="rId5" Type="http://schemas.openxmlformats.org/officeDocument/2006/relationships/image" Target="../media/image21.svg"/><Relationship Id="rId4" Type="http://schemas.openxmlformats.org/officeDocument/2006/relationships/image" Target="../media/image20.png"/><Relationship Id="rId3" Type="http://schemas.openxmlformats.org/officeDocument/2006/relationships/image" Target="../media/image28.jpeg"/><Relationship Id="rId21" Type="http://schemas.openxmlformats.org/officeDocument/2006/relationships/notesSlide" Target="../notesSlides/notesSlide9.xml"/><Relationship Id="rId20" Type="http://schemas.openxmlformats.org/officeDocument/2006/relationships/slideLayout" Target="../slideLayouts/slideLayout12.xml"/><Relationship Id="rId2" Type="http://schemas.openxmlformats.org/officeDocument/2006/relationships/image" Target="../media/image27.jpeg"/><Relationship Id="rId19" Type="http://schemas.openxmlformats.org/officeDocument/2006/relationships/image" Target="../media/image36.svg"/><Relationship Id="rId18" Type="http://schemas.openxmlformats.org/officeDocument/2006/relationships/image" Target="../media/image35.png"/><Relationship Id="rId17" Type="http://schemas.openxmlformats.org/officeDocument/2006/relationships/image" Target="../media/image34.svg"/><Relationship Id="rId16" Type="http://schemas.openxmlformats.org/officeDocument/2006/relationships/image" Target="../media/image33.png"/><Relationship Id="rId15" Type="http://schemas.openxmlformats.org/officeDocument/2006/relationships/image" Target="../media/image32.svg"/><Relationship Id="rId14" Type="http://schemas.openxmlformats.org/officeDocument/2006/relationships/image" Target="../media/image31.png"/><Relationship Id="rId13" Type="http://schemas.openxmlformats.org/officeDocument/2006/relationships/image" Target="../media/image19.svg"/><Relationship Id="rId12" Type="http://schemas.openxmlformats.org/officeDocument/2006/relationships/image" Target="../media/image18.png"/><Relationship Id="rId11" Type="http://schemas.openxmlformats.org/officeDocument/2006/relationships/image" Target="../media/image30.svg"/><Relationship Id="rId10" Type="http://schemas.openxmlformats.org/officeDocument/2006/relationships/image" Target="../media/image29.pn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4191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673100"/>
            <a:ext cx="12192000" cy="190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Arial" panose="020B0604020202020204" pitchFamily="34" charset="0"/>
                <a:ea typeface="Poppins"/>
                <a:cs typeface="Arial" panose="020B0604020202020204" pitchFamily="34" charset="0"/>
                <a:sym typeface="Poppins"/>
              </a:rPr>
              <a:t>Smart Classroom Scenario Solutions for Higher Education</a:t>
            </a:r>
            <a:endParaRPr lang="en-US" sz="4800" b="1" i="0" u="none" strike="noStrike">
              <a:solidFill>
                <a:srgbClr val="FFFFFF"/>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42545" y="379222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0" i="0" u="none" strike="noStrike" spc="200">
                <a:solidFill>
                  <a:srgbClr val="FFFFFF">
                    <a:alpha val="80000"/>
                  </a:srgbClr>
                </a:solidFill>
                <a:latin typeface="Arial" panose="020B0604020202020204" pitchFamily="34" charset="0"/>
                <a:ea typeface="Poppins"/>
                <a:cs typeface="Arial" panose="020B0604020202020204" pitchFamily="34" charset="0"/>
                <a:sym typeface="Poppins"/>
              </a:rPr>
              <a:t>Technology Forges the Future, Strength Builds the Brand</a:t>
            </a:r>
            <a:endParaRPr lang="en-US" sz="2200" b="0" i="0" u="none" strike="noStrike" spc="200">
              <a:solidFill>
                <a:srgbClr val="FFFFFF">
                  <a:alpha val="80000"/>
                </a:srgbClr>
              </a:solidFill>
              <a:latin typeface="Arial" panose="020B0604020202020204" pitchFamily="34" charset="0"/>
              <a:ea typeface="Poppins"/>
              <a:cs typeface="Arial" panose="020B0604020202020204" pitchFamily="34" charset="0"/>
              <a:sym typeface="Poppins"/>
            </a:endParaRPr>
          </a:p>
        </p:txBody>
      </p:sp>
      <p:sp>
        <p:nvSpPr>
          <p:cNvPr id="5" name="AutoShape 5"/>
          <p:cNvSpPr/>
          <p:nvPr/>
        </p:nvSpPr>
        <p:spPr>
          <a:xfrm>
            <a:off x="5334000" y="5715000"/>
            <a:ext cx="1524000" cy="508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Audio &amp; Video Solution for Smart Classrooms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841500"/>
            <a:ext cx="10668000" cy="1206500"/>
          </a:xfrm>
          <a:prstGeom prst="roundRect">
            <a:avLst>
              <a:gd name="adj" fmla="val 0"/>
            </a:avLst>
          </a:prstGeom>
          <a:solidFill>
            <a:srgbClr val="FFFFFF">
              <a:alpha val="50000"/>
            </a:srgbClr>
          </a:solidFill>
          <a:ln cap="flat" cmpd="sng">
            <a:solidFill>
              <a:srgbClr val="E6CFCF">
                <a:alpha val="5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5" name="AutoShape 5"/>
          <p:cNvSpPr/>
          <p:nvPr/>
        </p:nvSpPr>
        <p:spPr>
          <a:xfrm>
            <a:off x="952500" y="1968500"/>
            <a:ext cx="10287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The construction of university smart classrooms takes the cloud-based classroom data center as the foundation. Combined with intelligent information equipment, it transforms classrooms into multi-functional, versatile and intelligent comprehensive teaching spaces, realizing interconnection, interaction and mutual control among various types of university classrooms to meet diverse teaching demands.</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6" name="AutoShape 6"/>
          <p:cNvSpPr/>
          <p:nvPr/>
        </p:nvSpPr>
        <p:spPr>
          <a:xfrm>
            <a:off x="762000" y="33655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7" name="AutoShape 7"/>
          <p:cNvSpPr/>
          <p:nvPr/>
        </p:nvSpPr>
        <p:spPr>
          <a:xfrm>
            <a:off x="762000" y="33655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8" name="AutoShape 8"/>
          <p:cNvSpPr/>
          <p:nvPr/>
        </p:nvSpPr>
        <p:spPr>
          <a:xfrm>
            <a:off x="939800" y="33655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Cloud Classroom Control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762000" y="40386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0" name="AutoShape 10"/>
          <p:cNvSpPr/>
          <p:nvPr/>
        </p:nvSpPr>
        <p:spPr>
          <a:xfrm>
            <a:off x="762000" y="40386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1" name="AutoShape 11"/>
          <p:cNvSpPr/>
          <p:nvPr/>
        </p:nvSpPr>
        <p:spPr>
          <a:xfrm>
            <a:off x="939800" y="40386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All-Scenario Sound Reinforcement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2" name="AutoShape 12"/>
          <p:cNvSpPr/>
          <p:nvPr/>
        </p:nvSpPr>
        <p:spPr>
          <a:xfrm>
            <a:off x="762000" y="47117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3" name="AutoShape 13"/>
          <p:cNvSpPr/>
          <p:nvPr/>
        </p:nvSpPr>
        <p:spPr>
          <a:xfrm>
            <a:off x="762000" y="47117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4" name="AutoShape 14"/>
          <p:cNvSpPr/>
          <p:nvPr/>
        </p:nvSpPr>
        <p:spPr>
          <a:xfrm>
            <a:off x="939800" y="47117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Virtual Simulation VR All-in-One Device</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5" name="AutoShape 15"/>
          <p:cNvSpPr/>
          <p:nvPr/>
        </p:nvSpPr>
        <p:spPr>
          <a:xfrm>
            <a:off x="762000" y="53848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6" name="AutoShape 16"/>
          <p:cNvSpPr/>
          <p:nvPr/>
        </p:nvSpPr>
        <p:spPr>
          <a:xfrm>
            <a:off x="762000" y="53848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7" name="AutoShape 17"/>
          <p:cNvSpPr/>
          <p:nvPr/>
        </p:nvSpPr>
        <p:spPr>
          <a:xfrm>
            <a:off x="939800" y="53848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Smart Blackboard &amp; Whiteboard</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8" name="AutoShape 18"/>
          <p:cNvSpPr/>
          <p:nvPr/>
        </p:nvSpPr>
        <p:spPr>
          <a:xfrm>
            <a:off x="4406900" y="33655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9" name="AutoShape 19"/>
          <p:cNvSpPr/>
          <p:nvPr/>
        </p:nvSpPr>
        <p:spPr>
          <a:xfrm>
            <a:off x="4406900" y="33655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0" name="AutoShape 20"/>
          <p:cNvSpPr/>
          <p:nvPr/>
        </p:nvSpPr>
        <p:spPr>
          <a:xfrm>
            <a:off x="4584700" y="33655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Classroom Intelligent Management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1" name="AutoShape 21"/>
          <p:cNvSpPr/>
          <p:nvPr/>
        </p:nvSpPr>
        <p:spPr>
          <a:xfrm>
            <a:off x="4406900" y="40386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2" name="AutoShape 22"/>
          <p:cNvSpPr/>
          <p:nvPr/>
        </p:nvSpPr>
        <p:spPr>
          <a:xfrm>
            <a:off x="4406900" y="40386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3" name="AutoShape 23"/>
          <p:cNvSpPr/>
          <p:nvPr/>
        </p:nvSpPr>
        <p:spPr>
          <a:xfrm>
            <a:off x="4584700" y="40386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Regular Recording &amp; Broadcasting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4" name="AutoShape 24"/>
          <p:cNvSpPr/>
          <p:nvPr/>
        </p:nvSpPr>
        <p:spPr>
          <a:xfrm>
            <a:off x="4406900" y="47117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5" name="AutoShape 25"/>
          <p:cNvSpPr/>
          <p:nvPr/>
        </p:nvSpPr>
        <p:spPr>
          <a:xfrm>
            <a:off x="4406900" y="47117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6" name="AutoShape 26"/>
          <p:cNvSpPr/>
          <p:nvPr/>
        </p:nvSpPr>
        <p:spPr>
          <a:xfrm>
            <a:off x="4584700" y="47117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Group Collaborative Seminar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7" name="AutoShape 27"/>
          <p:cNvSpPr/>
          <p:nvPr/>
        </p:nvSpPr>
        <p:spPr>
          <a:xfrm>
            <a:off x="4406900" y="53848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8" name="AutoShape 28"/>
          <p:cNvSpPr/>
          <p:nvPr/>
        </p:nvSpPr>
        <p:spPr>
          <a:xfrm>
            <a:off x="4406900" y="53848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9" name="AutoShape 29"/>
          <p:cNvSpPr/>
          <p:nvPr/>
        </p:nvSpPr>
        <p:spPr>
          <a:xfrm>
            <a:off x="4584700" y="53848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4K Educational All-in-One Display</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30" name="AutoShape 30"/>
          <p:cNvSpPr/>
          <p:nvPr/>
        </p:nvSpPr>
        <p:spPr>
          <a:xfrm>
            <a:off x="8051800" y="33655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1" name="AutoShape 31"/>
          <p:cNvSpPr/>
          <p:nvPr/>
        </p:nvSpPr>
        <p:spPr>
          <a:xfrm>
            <a:off x="8051800" y="33655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2" name="AutoShape 32"/>
          <p:cNvSpPr/>
          <p:nvPr/>
        </p:nvSpPr>
        <p:spPr>
          <a:xfrm>
            <a:off x="8229600" y="33655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Intelligent Interactive Podium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33" name="AutoShape 33"/>
          <p:cNvSpPr/>
          <p:nvPr/>
        </p:nvSpPr>
        <p:spPr>
          <a:xfrm>
            <a:off x="8051800" y="40386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4" name="AutoShape 34"/>
          <p:cNvSpPr/>
          <p:nvPr/>
        </p:nvSpPr>
        <p:spPr>
          <a:xfrm>
            <a:off x="8051800" y="40386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5" name="AutoShape 35"/>
          <p:cNvSpPr/>
          <p:nvPr/>
        </p:nvSpPr>
        <p:spPr>
          <a:xfrm>
            <a:off x="8229600" y="40386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High-Quality HD Recording System</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36" name="AutoShape 36"/>
          <p:cNvSpPr/>
          <p:nvPr/>
        </p:nvSpPr>
        <p:spPr>
          <a:xfrm>
            <a:off x="8051800" y="47117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7" name="AutoShape 37"/>
          <p:cNvSpPr/>
          <p:nvPr/>
        </p:nvSpPr>
        <p:spPr>
          <a:xfrm>
            <a:off x="8051800" y="47117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8" name="AutoShape 38"/>
          <p:cNvSpPr/>
          <p:nvPr/>
        </p:nvSpPr>
        <p:spPr>
          <a:xfrm>
            <a:off x="8229600" y="47117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Mobile Training &amp; Lecture Recording</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39" name="AutoShape 39"/>
          <p:cNvSpPr/>
          <p:nvPr/>
        </p:nvSpPr>
        <p:spPr>
          <a:xfrm>
            <a:off x="8051800" y="5384800"/>
            <a:ext cx="3378200" cy="584200"/>
          </a:xfrm>
          <a:prstGeom prst="roundRect">
            <a:avLst>
              <a:gd name="adj" fmla="val 0"/>
            </a:avLst>
          </a:prstGeom>
          <a:solidFill>
            <a:srgbClr val="F0FDF4">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40" name="AutoShape 40"/>
          <p:cNvSpPr/>
          <p:nvPr/>
        </p:nvSpPr>
        <p:spPr>
          <a:xfrm>
            <a:off x="8051800" y="5384800"/>
            <a:ext cx="50800" cy="5842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41" name="AutoShape 41"/>
          <p:cNvSpPr/>
          <p:nvPr/>
        </p:nvSpPr>
        <p:spPr>
          <a:xfrm>
            <a:off x="8229600" y="5384800"/>
            <a:ext cx="3111500" cy="584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Arial" panose="020B0604020202020204" pitchFamily="34" charset="0"/>
                <a:ea typeface="Poppins"/>
                <a:cs typeface="Arial" panose="020B0604020202020204" pitchFamily="34" charset="0"/>
                <a:sym typeface="Poppins"/>
              </a:rPr>
              <a:t>Ultra-Narrow LED All-in-One Display</a:t>
            </a:r>
            <a:endParaRPr lang="en-US" sz="13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270000" y="-1270000"/>
            <a:ext cx="3810000" cy="3810000"/>
          </a:xfrm>
          <a:prstGeom prst="ellipse">
            <a:avLst/>
          </a:prstGeom>
          <a:solidFill>
            <a:srgbClr val="22C55E">
              <a:alpha val="10000"/>
            </a:srgbClr>
          </a:solidFill>
          <a:ln cap="flat" cmpd="sng">
            <a:solidFill>
              <a:srgbClr val="0CAC47">
                <a:alpha val="10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9652000" y="4318000"/>
            <a:ext cx="5080000" cy="5080000"/>
          </a:xfrm>
          <a:prstGeom prst="ellipse">
            <a:avLst/>
          </a:prstGeom>
          <a:solidFill>
            <a:srgbClr val="22C55E">
              <a:alpha val="10000"/>
            </a:srgbClr>
          </a:solidFill>
          <a:ln cap="flat" cmpd="sng">
            <a:solidFill>
              <a:srgbClr val="0CAC47">
                <a:alpha val="1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0" y="2413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22C55E"/>
                </a:solidFill>
                <a:latin typeface="Poppins"/>
                <a:ea typeface="Poppins"/>
                <a:cs typeface="Poppins"/>
                <a:sym typeface="Poppins"/>
              </a:rPr>
              <a:t>PART 03</a:t>
            </a:r>
            <a:endParaRPr lang="en-US" sz="1100"/>
          </a:p>
        </p:txBody>
      </p:sp>
      <p:sp>
        <p:nvSpPr>
          <p:cNvPr id="6" name="AutoShape 6"/>
          <p:cNvSpPr/>
          <p:nvPr/>
        </p:nvSpPr>
        <p:spPr>
          <a:xfrm>
            <a:off x="0" y="3302000"/>
            <a:ext cx="12192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374151"/>
                </a:solidFill>
                <a:latin typeface="Poppins"/>
                <a:ea typeface="Poppins"/>
                <a:cs typeface="Poppins"/>
                <a:sym typeface="Poppins"/>
              </a:rPr>
              <a:t>Overall Construction Plan</a:t>
            </a:r>
            <a:endParaRPr lang="en-US" sz="1100"/>
          </a:p>
        </p:txBody>
      </p:sp>
      <p:sp>
        <p:nvSpPr>
          <p:cNvPr id="7" name="AutoShape 7"/>
          <p:cNvSpPr/>
          <p:nvPr/>
        </p:nvSpPr>
        <p:spPr>
          <a:xfrm>
            <a:off x="1524000" y="4826000"/>
            <a:ext cx="9144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a:solidFill>
                  <a:srgbClr val="4B5563">
                    <a:alpha val="85098"/>
                  </a:srgbClr>
                </a:solidFill>
                <a:latin typeface="Poppins"/>
                <a:ea typeface="Poppins"/>
                <a:cs typeface="Poppins"/>
                <a:sym typeface="Poppins"/>
              </a:rPr>
              <a:t>A comprehensive roadmap addressing industry challenges through strategic design, phased execution, and dynamic resource optimization to ensure seamless project delivery.</a:t>
            </a:r>
            <a:endParaRPr lang="en-US" sz="1100"/>
          </a:p>
        </p:txBody>
      </p:sp>
      <p:sp>
        <p:nvSpPr>
          <p:cNvPr id="8" name="AutoShape 8"/>
          <p:cNvSpPr/>
          <p:nvPr/>
        </p:nvSpPr>
        <p:spPr>
          <a:xfrm>
            <a:off x="5207000" y="6032500"/>
            <a:ext cx="1778000" cy="50800"/>
          </a:xfrm>
          <a:prstGeom prst="roundRect">
            <a:avLst>
              <a:gd name="adj" fmla="val 0"/>
            </a:avLst>
          </a:prstGeom>
          <a:solidFill>
            <a:srgbClr val="22C55E">
              <a:alpha val="100000"/>
            </a:srgbClr>
          </a:solidFill>
          <a:ln cap="flat" cmpd="sng">
            <a:solidFill>
              <a:srgbClr val="0CAC47">
                <a:alpha val="100000"/>
              </a:srgbClr>
            </a:solidFill>
            <a:prstDash val="solid"/>
            <a:round/>
          </a:ln>
        </p:spPr>
        <p:txBody>
          <a:bodyPr vert="horz" wrap="square" lIns="63500" tIns="63500" rIns="63500" bIns="63500" rtlCol="0" anchor="ctr"/>
          <a:lstStyle/>
          <a:p>
            <a:pPr algn="ctr">
              <a:defRPr/>
            </a:p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Industry Pain Points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778000"/>
            <a:ext cx="3378200" cy="2222500"/>
          </a:xfrm>
          <a:prstGeom prst="roundRect">
            <a:avLst>
              <a:gd name="adj" fmla="val 0"/>
            </a:avLst>
          </a:prstGeom>
          <a:solidFill>
            <a:srgbClr val="FFFFFF">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5200" y="1981200"/>
            <a:ext cx="355600" cy="355600"/>
          </a:xfrm>
          <a:prstGeom prst="rect">
            <a:avLst/>
          </a:prstGeom>
        </p:spPr>
      </p:pic>
      <p:sp>
        <p:nvSpPr>
          <p:cNvPr id="6" name="AutoShape 6"/>
          <p:cNvSpPr/>
          <p:nvPr/>
        </p:nvSpPr>
        <p:spPr>
          <a:xfrm>
            <a:off x="1397000" y="198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Inconsistent Equipment</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965200" y="24765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Disparate operation modes increase complexity, raising teachers’ usage barriers and maintenance workload, which directly impacts the efficiency of daily teaching activities.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8" name="AutoShape 8"/>
          <p:cNvSpPr/>
          <p:nvPr/>
        </p:nvSpPr>
        <p:spPr>
          <a:xfrm>
            <a:off x="4406900" y="1778000"/>
            <a:ext cx="3378200" cy="2222500"/>
          </a:xfrm>
          <a:prstGeom prst="roundRect">
            <a:avLst>
              <a:gd name="adj" fmla="val 0"/>
            </a:avLst>
          </a:prstGeom>
          <a:solidFill>
            <a:srgbClr val="FFFFFF">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10100" y="1981200"/>
            <a:ext cx="355600" cy="355600"/>
          </a:xfrm>
          <a:prstGeom prst="rect">
            <a:avLst/>
          </a:prstGeom>
        </p:spPr>
      </p:pic>
      <p:sp>
        <p:nvSpPr>
          <p:cNvPr id="10" name="AutoShape 10"/>
          <p:cNvSpPr/>
          <p:nvPr/>
        </p:nvSpPr>
        <p:spPr>
          <a:xfrm>
            <a:off x="5041900" y="198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Redundant Equipment</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1" name="AutoShape 11"/>
          <p:cNvSpPr/>
          <p:nvPr/>
        </p:nvSpPr>
        <p:spPr>
          <a:xfrm>
            <a:off x="4610100" y="24765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A large number of independent multimedia devices cause redundant stacking, occupying excessive physical space and increasing energy consumption and daily management costs.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2" name="AutoShape 12"/>
          <p:cNvSpPr/>
          <p:nvPr/>
        </p:nvSpPr>
        <p:spPr>
          <a:xfrm>
            <a:off x="8051800" y="1778000"/>
            <a:ext cx="3378200" cy="2222500"/>
          </a:xfrm>
          <a:prstGeom prst="roundRect">
            <a:avLst>
              <a:gd name="adj" fmla="val 0"/>
            </a:avLst>
          </a:prstGeom>
          <a:solidFill>
            <a:srgbClr val="FFFFFF">
              <a:alpha val="7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55000" y="1981200"/>
            <a:ext cx="355600" cy="355600"/>
          </a:xfrm>
          <a:prstGeom prst="rect">
            <a:avLst/>
          </a:prstGeom>
        </p:spPr>
      </p:pic>
      <p:sp>
        <p:nvSpPr>
          <p:cNvPr id="14" name="AutoShape 14"/>
          <p:cNvSpPr/>
          <p:nvPr/>
        </p:nvSpPr>
        <p:spPr>
          <a:xfrm>
            <a:off x="8686800" y="1981200"/>
            <a:ext cx="266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Lack of Unified Standards</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5" name="AutoShape 15"/>
          <p:cNvSpPr/>
          <p:nvPr/>
        </p:nvSpPr>
        <p:spPr>
          <a:xfrm>
            <a:off x="8255000" y="24765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Proprietary manufacturer specifications without top-level planning lead to repeated investment, resource waste, and make unified campus-wide management extremely difficult.</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6" name="AutoShape 16"/>
          <p:cNvSpPr/>
          <p:nvPr/>
        </p:nvSpPr>
        <p:spPr>
          <a:xfrm>
            <a:off x="762000" y="4318000"/>
            <a:ext cx="10668000" cy="1968500"/>
          </a:xfrm>
          <a:prstGeom prst="roundRect">
            <a:avLst>
              <a:gd name="adj" fmla="val 0"/>
            </a:avLst>
          </a:prstGeom>
          <a:solidFill>
            <a:srgbClr val="22C55E">
              <a:alpha val="8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6800" y="4889500"/>
            <a:ext cx="812800" cy="812800"/>
          </a:xfrm>
          <a:prstGeom prst="rect">
            <a:avLst/>
          </a:prstGeom>
        </p:spPr>
      </p:pic>
      <p:sp>
        <p:nvSpPr>
          <p:cNvPr id="18" name="AutoShape 18"/>
          <p:cNvSpPr/>
          <p:nvPr/>
        </p:nvSpPr>
        <p:spPr>
          <a:xfrm>
            <a:off x="2159000" y="4546600"/>
            <a:ext cx="901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Multimedia IoT Classroom System Overview</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2159000" y="5016500"/>
            <a:ext cx="9017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Arial" panose="020B0604020202020204" pitchFamily="34" charset="0"/>
                <a:ea typeface="Poppins"/>
                <a:cs typeface="Arial" panose="020B0604020202020204" pitchFamily="34" charset="0"/>
                <a:sym typeface="Poppins"/>
              </a:rPr>
              <a:t>Built on IoT, cloud computing, big data, and AI, our system seamlessly integrates with existing digital campus platforms. It provides intelligent services like on-demand resource allocation, automatic classroom recording, real-time environmental monitoring, and smart device scheduling. This creates a highly efficient, eco-friendly, and secure next-generation smart classroom ecosystem that eliminates equipment silos, reduces waste, and optimizes resource utilization for a truly connected teaching environment.</a:t>
            </a:r>
            <a:endParaRPr lang="en-US" sz="1300" b="0" i="0" u="none" strike="noStrike">
              <a:solidFill>
                <a:srgbClr val="374151"/>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400685"/>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Core System Capabilities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pic>
        <p:nvPicPr>
          <p:cNvPr id="4" name="Picture 4"/>
          <p:cNvPicPr>
            <a:picLocks noChangeAspect="1"/>
          </p:cNvPicPr>
          <p:nvPr/>
        </p:nvPicPr>
        <p:blipFill>
          <a:blip r:embed="rId2"/>
          <a:srcRect l="780" r="780"/>
          <a:stretch>
            <a:fillRect/>
          </a:stretch>
        </p:blipFill>
        <p:spPr>
          <a:xfrm>
            <a:off x="762000" y="1543685"/>
            <a:ext cx="4826000" cy="2667000"/>
          </a:xfrm>
          <a:prstGeom prst="roundRect">
            <a:avLst>
              <a:gd name="adj" fmla="val 7619"/>
            </a:avLst>
          </a:prstGeom>
          <a:noFill/>
          <a:ln w="25400" cap="flat" cmpd="sng">
            <a:noFill/>
            <a:prstDash val="solid"/>
            <a:round/>
          </a:ln>
          <a:effectLst>
            <a:outerShdw blurRad="254000" dist="101600" dir="2700000" algn="tl" rotWithShape="0">
              <a:srgbClr val="000000">
                <a:alpha val="10000"/>
              </a:srgbClr>
            </a:outerShdw>
          </a:effectLst>
        </p:spPr>
      </p:pic>
      <p:sp>
        <p:nvSpPr>
          <p:cNvPr id="5" name="AutoShape 5"/>
          <p:cNvSpPr/>
          <p:nvPr/>
        </p:nvSpPr>
        <p:spPr>
          <a:xfrm>
            <a:off x="762000" y="4591685"/>
            <a:ext cx="4826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Empowering smart teaching with a holistic ecosystem that blends cutting-edge hardware and intuitive software. Designed to simplify management, enhance interactivity, and create seamless, future-ready learning environments for educators and students alike.</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6" name="AutoShape 6"/>
          <p:cNvSpPr/>
          <p:nvPr/>
        </p:nvSpPr>
        <p:spPr>
          <a:xfrm>
            <a:off x="6096000" y="1543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86500" y="1734185"/>
            <a:ext cx="304800" cy="304800"/>
          </a:xfrm>
          <a:prstGeom prst="rect">
            <a:avLst/>
          </a:prstGeom>
        </p:spPr>
      </p:pic>
      <p:sp>
        <p:nvSpPr>
          <p:cNvPr id="8" name="AutoShape 8"/>
          <p:cNvSpPr/>
          <p:nvPr/>
        </p:nvSpPr>
        <p:spPr>
          <a:xfrm>
            <a:off x="6667500" y="1721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01 Big Data Analysis</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6286500" y="2153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Statistically analyzes campus data to inform teaching strategies and optimize administrative decisions with data-driven insights.</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0" name="AutoShape 10"/>
          <p:cNvSpPr/>
          <p:nvPr/>
        </p:nvSpPr>
        <p:spPr>
          <a:xfrm>
            <a:off x="6096000" y="3194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86500" y="3385185"/>
            <a:ext cx="304800" cy="304800"/>
          </a:xfrm>
          <a:prstGeom prst="rect">
            <a:avLst/>
          </a:prstGeom>
        </p:spPr>
      </p:pic>
      <p:sp>
        <p:nvSpPr>
          <p:cNvPr id="12" name="AutoShape 12"/>
          <p:cNvSpPr/>
          <p:nvPr/>
        </p:nvSpPr>
        <p:spPr>
          <a:xfrm>
            <a:off x="6667500" y="3372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02 Integrated Hardware</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3" name="AutoShape 13"/>
          <p:cNvSpPr/>
          <p:nvPr/>
        </p:nvSpPr>
        <p:spPr>
          <a:xfrm>
            <a:off x="6286500" y="3804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Consolidates matrix, central controller, amplifier, and computer into a single, compact unit for space-saving efficiency.</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4" name="AutoShape 14"/>
          <p:cNvSpPr/>
          <p:nvPr/>
        </p:nvSpPr>
        <p:spPr>
          <a:xfrm>
            <a:off x="6096000" y="4845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86500" y="5036185"/>
            <a:ext cx="304800" cy="304800"/>
          </a:xfrm>
          <a:prstGeom prst="rect">
            <a:avLst/>
          </a:prstGeom>
        </p:spPr>
      </p:pic>
      <p:sp>
        <p:nvSpPr>
          <p:cNvPr id="16" name="AutoShape 16"/>
          <p:cNvSpPr/>
          <p:nvPr/>
        </p:nvSpPr>
        <p:spPr>
          <a:xfrm>
            <a:off x="6667500" y="5023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03 Multi-Terminal Control</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7" name="AutoShape 17"/>
          <p:cNvSpPr/>
          <p:nvPr/>
        </p:nvSpPr>
        <p:spPr>
          <a:xfrm>
            <a:off x="6286500" y="5455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Accessible anytime via mini-programs, mobile apps, wall panels, or web portals for flexible, on-the-go management.</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8" name="AutoShape 18"/>
          <p:cNvSpPr/>
          <p:nvPr/>
        </p:nvSpPr>
        <p:spPr>
          <a:xfrm>
            <a:off x="9080500" y="1543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9"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271000" y="1734185"/>
            <a:ext cx="304800" cy="304800"/>
          </a:xfrm>
          <a:prstGeom prst="rect">
            <a:avLst/>
          </a:prstGeom>
        </p:spPr>
      </p:pic>
      <p:sp>
        <p:nvSpPr>
          <p:cNvPr id="20" name="AutoShape 20"/>
          <p:cNvSpPr/>
          <p:nvPr/>
        </p:nvSpPr>
        <p:spPr>
          <a:xfrm>
            <a:off x="9652000" y="1721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04 Remote Management</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1" name="AutoShape 21"/>
          <p:cNvSpPr/>
          <p:nvPr/>
        </p:nvSpPr>
        <p:spPr>
          <a:xfrm>
            <a:off x="9271000" y="2153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Real-time remote monitoring and diagnostics of equipment status and environmental parameters from a central hub.</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22" name="AutoShape 22"/>
          <p:cNvSpPr/>
          <p:nvPr/>
        </p:nvSpPr>
        <p:spPr>
          <a:xfrm>
            <a:off x="9080500" y="3194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3"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71000" y="3385185"/>
            <a:ext cx="304800" cy="304800"/>
          </a:xfrm>
          <a:prstGeom prst="rect">
            <a:avLst/>
          </a:prstGeom>
        </p:spPr>
      </p:pic>
      <p:sp>
        <p:nvSpPr>
          <p:cNvPr id="24" name="AutoShape 24"/>
          <p:cNvSpPr/>
          <p:nvPr/>
        </p:nvSpPr>
        <p:spPr>
          <a:xfrm>
            <a:off x="9652000" y="3372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05 Smart Scene Switching</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5" name="AutoShape 25"/>
          <p:cNvSpPr/>
          <p:nvPr/>
        </p:nvSpPr>
        <p:spPr>
          <a:xfrm>
            <a:off x="9271000" y="3804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One-touch recall of pre-configured lighting, audio, and display settings for lectures, discussions, or exams.</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26" name="AutoShape 26"/>
          <p:cNvSpPr/>
          <p:nvPr/>
        </p:nvSpPr>
        <p:spPr>
          <a:xfrm>
            <a:off x="9080500" y="4845685"/>
            <a:ext cx="2857500" cy="1460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7" name="Picture 27"/>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271000" y="5036185"/>
            <a:ext cx="304800" cy="304800"/>
          </a:xfrm>
          <a:prstGeom prst="rect">
            <a:avLst/>
          </a:prstGeom>
        </p:spPr>
      </p:pic>
      <p:sp>
        <p:nvSpPr>
          <p:cNvPr id="28" name="AutoShape 28"/>
          <p:cNvSpPr/>
          <p:nvPr/>
        </p:nvSpPr>
        <p:spPr>
          <a:xfrm>
            <a:off x="9652000" y="5023485"/>
            <a:ext cx="2286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06 All-Scenario Audio</a:t>
            </a:r>
            <a:endParaRPr lang="en-US" sz="16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29" name="AutoShape 29"/>
          <p:cNvSpPr/>
          <p:nvPr/>
        </p:nvSpPr>
        <p:spPr>
          <a:xfrm>
            <a:off x="9271000" y="5455285"/>
            <a:ext cx="2476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Arial" panose="020B0604020202020204" pitchFamily="34" charset="0"/>
                <a:ea typeface="Poppins"/>
                <a:cs typeface="Arial" panose="020B0604020202020204" pitchFamily="34" charset="0"/>
                <a:sym typeface="Poppins"/>
              </a:rPr>
              <a:t>Adaptive sound reinforcement modes ensure clear audio coverage, supporting diverse teaching styles and activities.</a:t>
            </a:r>
            <a:endParaRPr lang="en-US" sz="12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Centralized Classroom Equipment Management</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2032000"/>
            <a:ext cx="5207000" cy="1841500"/>
          </a:xfrm>
          <a:prstGeom prst="roundRect">
            <a:avLst>
              <a:gd name="adj" fmla="val 0"/>
            </a:avLst>
          </a:prstGeom>
          <a:solidFill>
            <a:srgbClr val="FFFFFF">
              <a:alpha val="5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6800" y="2286000"/>
            <a:ext cx="406400" cy="406400"/>
          </a:xfrm>
          <a:prstGeom prst="rect">
            <a:avLst/>
          </a:prstGeom>
        </p:spPr>
      </p:pic>
      <p:sp>
        <p:nvSpPr>
          <p:cNvPr id="6" name="AutoShape 6"/>
          <p:cNvSpPr/>
          <p:nvPr/>
        </p:nvSpPr>
        <p:spPr>
          <a:xfrm>
            <a:off x="1600200" y="22860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Diversified Control Modes</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1066800" y="2819400"/>
            <a:ext cx="45974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Seamlessly manage devices through mobile apps, web dashboards, or wall-mounted touch panels, adapting to different user habits and teaching scenarios.</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8" name="AutoShape 8"/>
          <p:cNvSpPr/>
          <p:nvPr/>
        </p:nvSpPr>
        <p:spPr>
          <a:xfrm>
            <a:off x="6223000" y="2032000"/>
            <a:ext cx="5207000" cy="1841500"/>
          </a:xfrm>
          <a:prstGeom prst="roundRect">
            <a:avLst>
              <a:gd name="adj" fmla="val 0"/>
            </a:avLst>
          </a:prstGeom>
          <a:solidFill>
            <a:srgbClr val="FFFFFF">
              <a:alpha val="5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7800" y="2286000"/>
            <a:ext cx="406400" cy="406400"/>
          </a:xfrm>
          <a:prstGeom prst="rect">
            <a:avLst/>
          </a:prstGeom>
        </p:spPr>
      </p:pic>
      <p:sp>
        <p:nvSpPr>
          <p:cNvPr id="10" name="AutoShape 10"/>
          <p:cNvSpPr/>
          <p:nvPr/>
        </p:nvSpPr>
        <p:spPr>
          <a:xfrm>
            <a:off x="7061200" y="22860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All-Scenario Sound Reinforcement</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1" name="AutoShape 11"/>
          <p:cNvSpPr/>
          <p:nvPr/>
        </p:nvSpPr>
        <p:spPr>
          <a:xfrm>
            <a:off x="6527800" y="2819400"/>
            <a:ext cx="45974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Crystal-clear audio coverage optimized for lectures, group discussions, or multimedia playback, ensuring every student captures the lesson content without distraction.</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2" name="AutoShape 12"/>
          <p:cNvSpPr/>
          <p:nvPr/>
        </p:nvSpPr>
        <p:spPr>
          <a:xfrm>
            <a:off x="762000" y="4191000"/>
            <a:ext cx="5207000" cy="1841500"/>
          </a:xfrm>
          <a:prstGeom prst="roundRect">
            <a:avLst>
              <a:gd name="adj" fmla="val 0"/>
            </a:avLst>
          </a:prstGeom>
          <a:solidFill>
            <a:srgbClr val="FFFFFF">
              <a:alpha val="5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66800" y="4445000"/>
            <a:ext cx="406400" cy="406400"/>
          </a:xfrm>
          <a:prstGeom prst="rect">
            <a:avLst/>
          </a:prstGeom>
        </p:spPr>
      </p:pic>
      <p:sp>
        <p:nvSpPr>
          <p:cNvPr id="14" name="AutoShape 14"/>
          <p:cNvSpPr/>
          <p:nvPr/>
        </p:nvSpPr>
        <p:spPr>
          <a:xfrm>
            <a:off x="1600200" y="44450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Proactive Equipment Maintenance</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5" name="AutoShape 15"/>
          <p:cNvSpPr/>
          <p:nvPr/>
        </p:nvSpPr>
        <p:spPr>
          <a:xfrm>
            <a:off x="1066800" y="4978400"/>
            <a:ext cx="45974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Real-time remote diagnostics and health monitoring identify potential issues early, enabling predictive maintenance to minimize downtime and extend device life.</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6" name="AutoShape 16"/>
          <p:cNvSpPr/>
          <p:nvPr/>
        </p:nvSpPr>
        <p:spPr>
          <a:xfrm>
            <a:off x="6223000" y="4191000"/>
            <a:ext cx="5207000" cy="1841500"/>
          </a:xfrm>
          <a:prstGeom prst="roundRect">
            <a:avLst>
              <a:gd name="adj" fmla="val 0"/>
            </a:avLst>
          </a:prstGeom>
          <a:solidFill>
            <a:srgbClr val="FFFFFF">
              <a:alpha val="5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27800" y="4445000"/>
            <a:ext cx="406400" cy="406400"/>
          </a:xfrm>
          <a:prstGeom prst="rect">
            <a:avLst/>
          </a:prstGeom>
        </p:spPr>
      </p:pic>
      <p:sp>
        <p:nvSpPr>
          <p:cNvPr id="18" name="AutoShape 18"/>
          <p:cNvSpPr/>
          <p:nvPr/>
        </p:nvSpPr>
        <p:spPr>
          <a:xfrm>
            <a:off x="7061200" y="44450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One-Tap Scene Switching</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6527800" y="4978400"/>
            <a:ext cx="45974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Instantly adapt the classroom environment—adjusting lighting, audio, and display settings—between lecture, seminar, or video modes with a single command.</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 y="-1016000"/>
            <a:ext cx="3175000" cy="3175000"/>
          </a:xfrm>
          <a:prstGeom prst="ellipse">
            <a:avLst/>
          </a:prstGeom>
          <a:solidFill>
            <a:srgbClr val="22C55E">
              <a:alpha val="12000"/>
            </a:srgbClr>
          </a:solidFill>
          <a:ln cap="flat" cmpd="sng">
            <a:solidFill>
              <a:srgbClr val="0CAC47">
                <a:alpha val="12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9906000" y="4826000"/>
            <a:ext cx="3810000" cy="3810000"/>
          </a:xfrm>
          <a:prstGeom prst="ellipse">
            <a:avLst/>
          </a:prstGeom>
          <a:solidFill>
            <a:srgbClr val="22C55E">
              <a:alpha val="10000"/>
            </a:srgbClr>
          </a:solidFill>
          <a:ln cap="flat" cmpd="sng">
            <a:solidFill>
              <a:srgbClr val="0CAC47">
                <a:alpha val="10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0" y="2032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6000" b="1" i="0" u="none" strike="noStrike">
                <a:solidFill>
                  <a:srgbClr val="22C55E"/>
                </a:solidFill>
                <a:latin typeface="Poppins"/>
                <a:ea typeface="Poppins"/>
                <a:cs typeface="Poppins"/>
                <a:sym typeface="Poppins"/>
              </a:rPr>
              <a:t>PART 04</a:t>
            </a:r>
            <a:endParaRPr lang="en-US" sz="1100"/>
          </a:p>
        </p:txBody>
      </p:sp>
      <p:sp>
        <p:nvSpPr>
          <p:cNvPr id="6" name="AutoShape 6"/>
          <p:cNvSpPr/>
          <p:nvPr/>
        </p:nvSpPr>
        <p:spPr>
          <a:xfrm>
            <a:off x="0" y="3302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374151"/>
                </a:solidFill>
                <a:latin typeface="Poppins"/>
                <a:ea typeface="Poppins"/>
                <a:cs typeface="Poppins"/>
                <a:sym typeface="Poppins"/>
              </a:rPr>
              <a:t>Group Seminar System</a:t>
            </a:r>
            <a:endParaRPr lang="en-US" sz="1100"/>
          </a:p>
        </p:txBody>
      </p:sp>
      <p:sp>
        <p:nvSpPr>
          <p:cNvPr id="7" name="AutoShape 7"/>
          <p:cNvSpPr/>
          <p:nvPr/>
        </p:nvSpPr>
        <p:spPr>
          <a:xfrm>
            <a:off x="381000" y="4508500"/>
            <a:ext cx="1143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800" b="0" i="0" u="none" strike="noStrike">
                <a:solidFill>
                  <a:srgbClr val="6B7280"/>
                </a:solidFill>
                <a:latin typeface="Poppins"/>
                <a:ea typeface="Poppins"/>
                <a:cs typeface="Poppins"/>
                <a:sym typeface="Poppins"/>
              </a:rPr>
              <a:t>Collaborative Learning &amp; Interactive Discussion Platform</a:t>
            </a:r>
            <a:endParaRPr lang="en-US" sz="1100"/>
          </a:p>
        </p:txBody>
      </p:sp>
      <p:sp>
        <p:nvSpPr>
          <p:cNvPr id="8" name="AutoShape 8"/>
          <p:cNvSpPr/>
          <p:nvPr/>
        </p:nvSpPr>
        <p:spPr>
          <a:xfrm>
            <a:off x="1397000" y="5270500"/>
            <a:ext cx="9398000" cy="825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4B5563"/>
                </a:solidFill>
                <a:latin typeface="Poppins"/>
                <a:ea typeface="Poppins"/>
                <a:cs typeface="Poppins"/>
                <a:sym typeface="Poppins"/>
              </a:rPr>
              <a:t>A dedicated digital ecosystem crafted to elevate small-group pedagogy, fostering dynamic peer-to-peer engagement, real-time knowledge exchange, and efficient academic collaboration within educational institutions.</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Application Scenarios &amp; Core Value</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pic>
        <p:nvPicPr>
          <p:cNvPr id="4" name="Picture 4"/>
          <p:cNvPicPr>
            <a:picLocks noChangeAspect="1"/>
          </p:cNvPicPr>
          <p:nvPr/>
        </p:nvPicPr>
        <p:blipFill>
          <a:blip r:embed="rId2"/>
          <a:srcRect l="104" r="104"/>
          <a:stretch>
            <a:fillRect/>
          </a:stretch>
        </p:blipFill>
        <p:spPr>
          <a:xfrm>
            <a:off x="762000" y="1778000"/>
            <a:ext cx="4318000" cy="2882900"/>
          </a:xfrm>
          <a:prstGeom prst="roundRect">
            <a:avLst>
              <a:gd name="adj" fmla="val 7048"/>
            </a:avLst>
          </a:prstGeom>
          <a:noFill/>
          <a:ln w="25400" cap="flat" cmpd="sng">
            <a:noFill/>
            <a:prstDash val="solid"/>
            <a:round/>
          </a:ln>
          <a:effectLst>
            <a:outerShdw blurRad="203200" dist="76200" dir="2700000" algn="tl" rotWithShape="0">
              <a:srgbClr val="000000">
                <a:alpha val="10000"/>
              </a:srgbClr>
            </a:outerShdw>
          </a:effectLst>
        </p:spPr>
      </p:pic>
      <p:sp>
        <p:nvSpPr>
          <p:cNvPr id="5" name="AutoShape 5"/>
          <p:cNvSpPr/>
          <p:nvPr/>
        </p:nvSpPr>
        <p:spPr>
          <a:xfrm>
            <a:off x="762000" y="4953000"/>
            <a:ext cx="4318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“A dynamic environment where ideas flow freely and collaboration thrives, redefining the small-class learning experience.”</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6" name="AutoShape 6"/>
          <p:cNvSpPr/>
          <p:nvPr/>
        </p:nvSpPr>
        <p:spPr>
          <a:xfrm>
            <a:off x="5461000" y="1778000"/>
            <a:ext cx="5969000" cy="1968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5000" y="2006600"/>
            <a:ext cx="304800" cy="304800"/>
          </a:xfrm>
          <a:prstGeom prst="rect">
            <a:avLst/>
          </a:prstGeom>
        </p:spPr>
      </p:pic>
      <p:sp>
        <p:nvSpPr>
          <p:cNvPr id="8" name="AutoShape 8"/>
          <p:cNvSpPr/>
          <p:nvPr/>
        </p:nvSpPr>
        <p:spPr>
          <a:xfrm>
            <a:off x="6159500" y="19685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Interactive Learning Scenarios</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5715000" y="2476500"/>
            <a:ext cx="5461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Arial" panose="020B0604020202020204" pitchFamily="34" charset="0"/>
                <a:ea typeface="Poppins"/>
                <a:cs typeface="Arial" panose="020B0604020202020204" pitchFamily="34" charset="0"/>
                <a:sym typeface="Poppins"/>
              </a:rPr>
              <a:t>Perfect for seminar-based courses, small-class teaching, and open-reservation sessions. It enables seamless multi-group interaction, collaborative note-taking, and live topic-based presentations, turning passive listening into active participation.</a:t>
            </a:r>
            <a:endParaRPr lang="en-US" sz="1400" b="0"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0" name="AutoShape 10"/>
          <p:cNvSpPr/>
          <p:nvPr/>
        </p:nvSpPr>
        <p:spPr>
          <a:xfrm>
            <a:off x="5461000" y="4000500"/>
            <a:ext cx="5969000" cy="23495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15000" y="4229100"/>
            <a:ext cx="304800" cy="304800"/>
          </a:xfrm>
          <a:prstGeom prst="rect">
            <a:avLst/>
          </a:prstGeom>
        </p:spPr>
      </p:pic>
      <p:sp>
        <p:nvSpPr>
          <p:cNvPr id="12" name="AutoShape 12"/>
          <p:cNvSpPr/>
          <p:nvPr/>
        </p:nvSpPr>
        <p:spPr>
          <a:xfrm>
            <a:off x="6159500" y="4191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Core Value Proposition</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3" name="AutoShape 13"/>
          <p:cNvSpPr/>
          <p:nvPr/>
        </p:nvSpPr>
        <p:spPr>
          <a:xfrm>
            <a:off x="5715000" y="4699000"/>
            <a:ext cx="5461000" cy="1587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74151"/>
                </a:solidFill>
                <a:latin typeface="Arial" panose="020B0604020202020204" pitchFamily="34" charset="0"/>
                <a:ea typeface="Poppins"/>
                <a:cs typeface="Arial" panose="020B0604020202020204" pitchFamily="34" charset="0"/>
                <a:sym typeface="Poppins"/>
              </a:rPr>
              <a:t>Empower Students:</a:t>
            </a: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Provide a platform for confident sharing of work and ideas, building communication and presentation skills.</a:t>
            </a:r>
            <a:endParaRPr lang="en-US" sz="1100">
              <a:latin typeface="Arial" panose="020B0604020202020204" pitchFamily="34" charset="0"/>
              <a:cs typeface="Arial" panose="020B0604020202020204" pitchFamily="34" charset="0"/>
            </a:endParaRPr>
          </a:p>
          <a:p>
            <a:pPr marL="0" indent="0" algn="l">
              <a:lnSpc>
                <a:spcPct val="117000"/>
              </a:lnSpc>
            </a:pPr>
            <a:r>
              <a:rPr lang="en-US" sz="1400" b="1" i="0" u="none" strike="noStrike">
                <a:solidFill>
                  <a:srgbClr val="374151"/>
                </a:solidFill>
                <a:latin typeface="Arial" panose="020B0604020202020204" pitchFamily="34" charset="0"/>
                <a:ea typeface="Poppins"/>
                <a:cs typeface="Arial" panose="020B0604020202020204" pitchFamily="34" charset="0"/>
                <a:sym typeface="Poppins"/>
              </a:rPr>
              <a:t>Teacher Control:</a:t>
            </a: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Assign tasks, moderate discussions, and leverage tools like screen casting, real-time annotation, mind mapping, and screen recording to guide effective learning.</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Current Teaching Challenges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778000"/>
            <a:ext cx="3378200" cy="1714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5" name="AutoShape 5"/>
          <p:cNvSpPr/>
          <p:nvPr/>
        </p:nvSpPr>
        <p:spPr>
          <a:xfrm>
            <a:off x="762000" y="1778000"/>
            <a:ext cx="50800" cy="1714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6" name="AutoShape 6"/>
          <p:cNvSpPr/>
          <p:nvPr/>
        </p:nvSpPr>
        <p:spPr>
          <a:xfrm>
            <a:off x="965200" y="19304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01. One-way Delivery</a:t>
            </a:r>
            <a:endParaRPr lang="en-US" sz="16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965200" y="2387600"/>
            <a:ext cx="304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Insufficient teacher-student interaction creates a passive learning environment, making it hard to track individual progress and adapt teaching strategies.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8" name="AutoShape 8"/>
          <p:cNvSpPr/>
          <p:nvPr/>
        </p:nvSpPr>
        <p:spPr>
          <a:xfrm>
            <a:off x="4394200" y="1778000"/>
            <a:ext cx="3378200" cy="1714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9" name="AutoShape 9"/>
          <p:cNvSpPr/>
          <p:nvPr/>
        </p:nvSpPr>
        <p:spPr>
          <a:xfrm>
            <a:off x="4394200" y="1778000"/>
            <a:ext cx="50800" cy="1714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0" name="AutoShape 10"/>
          <p:cNvSpPr/>
          <p:nvPr/>
        </p:nvSpPr>
        <p:spPr>
          <a:xfrm>
            <a:off x="4597400" y="19304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02. Low Participation</a:t>
            </a:r>
            <a:endParaRPr lang="en-US" sz="16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1" name="AutoShape 11"/>
          <p:cNvSpPr/>
          <p:nvPr/>
        </p:nvSpPr>
        <p:spPr>
          <a:xfrm>
            <a:off x="4597400" y="2387600"/>
            <a:ext cx="304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Lack of convenient channels for sharing and discussion stifles student engagement, leading to limited peer-to-peer learning and feedback.</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2" name="AutoShape 12"/>
          <p:cNvSpPr/>
          <p:nvPr/>
        </p:nvSpPr>
        <p:spPr>
          <a:xfrm>
            <a:off x="8026400" y="1778000"/>
            <a:ext cx="3378200" cy="1714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3" name="AutoShape 13"/>
          <p:cNvSpPr/>
          <p:nvPr/>
        </p:nvSpPr>
        <p:spPr>
          <a:xfrm>
            <a:off x="8026400" y="1778000"/>
            <a:ext cx="50800" cy="1714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4" name="AutoShape 14"/>
          <p:cNvSpPr/>
          <p:nvPr/>
        </p:nvSpPr>
        <p:spPr>
          <a:xfrm>
            <a:off x="8229600" y="19304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03. Integration Gaps</a:t>
            </a:r>
            <a:endParaRPr lang="en-US" sz="16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5" name="AutoShape 15"/>
          <p:cNvSpPr/>
          <p:nvPr/>
        </p:nvSpPr>
        <p:spPr>
          <a:xfrm>
            <a:off x="8229600" y="2387600"/>
            <a:ext cx="304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Technology fails to embed deeply into core teaching workflows, resulting in disjointed tools and low adoption rates among educators.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6" name="AutoShape 16"/>
          <p:cNvSpPr/>
          <p:nvPr/>
        </p:nvSpPr>
        <p:spPr>
          <a:xfrm>
            <a:off x="762000" y="3746500"/>
            <a:ext cx="5308600" cy="1460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7" name="AutoShape 17"/>
          <p:cNvSpPr/>
          <p:nvPr/>
        </p:nvSpPr>
        <p:spPr>
          <a:xfrm>
            <a:off x="762000" y="3746500"/>
            <a:ext cx="50800" cy="1460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8" name="AutoShape 18"/>
          <p:cNvSpPr/>
          <p:nvPr/>
        </p:nvSpPr>
        <p:spPr>
          <a:xfrm>
            <a:off x="965200" y="3911600"/>
            <a:ext cx="4826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04. Isolated Data Silos</a:t>
            </a:r>
            <a:endParaRPr lang="en-US" sz="16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965200" y="4343400"/>
            <a:ext cx="482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Valuable teaching and learning data remains unstructured and unshared across departments, preventing data-driven insights and improvements.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20" name="AutoShape 20"/>
          <p:cNvSpPr/>
          <p:nvPr/>
        </p:nvSpPr>
        <p:spPr>
          <a:xfrm>
            <a:off x="6223000" y="3746500"/>
            <a:ext cx="5308600" cy="1460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1" name="AutoShape 21"/>
          <p:cNvSpPr/>
          <p:nvPr/>
        </p:nvSpPr>
        <p:spPr>
          <a:xfrm>
            <a:off x="6223000" y="3746500"/>
            <a:ext cx="50800" cy="14605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2" name="AutoShape 22"/>
          <p:cNvSpPr/>
          <p:nvPr/>
        </p:nvSpPr>
        <p:spPr>
          <a:xfrm>
            <a:off x="6426200" y="3911600"/>
            <a:ext cx="4826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05. Dispersed Management</a:t>
            </a:r>
            <a:endParaRPr lang="en-US" sz="16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23" name="AutoShape 23"/>
          <p:cNvSpPr/>
          <p:nvPr/>
        </p:nvSpPr>
        <p:spPr>
          <a:xfrm>
            <a:off x="6426200" y="4343400"/>
            <a:ext cx="482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Lack of a visualized centralized hub leads to heavy administrative burdens, inefficient resource allocation, and poor oversight of classroom activities.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24" name="AutoShape 24"/>
          <p:cNvSpPr/>
          <p:nvPr/>
        </p:nvSpPr>
        <p:spPr>
          <a:xfrm>
            <a:off x="762000" y="5397500"/>
            <a:ext cx="10668000" cy="1079500"/>
          </a:xfrm>
          <a:prstGeom prst="roundRect">
            <a:avLst>
              <a:gd name="adj" fmla="val 0"/>
            </a:avLst>
          </a:prstGeom>
          <a:solidFill>
            <a:srgbClr val="22C55E">
              <a:alpha val="10000"/>
            </a:srgbClr>
          </a:solidFill>
          <a:ln w="12700" cap="flat" cmpd="sng">
            <a:solidFill>
              <a:srgbClr val="22C55E">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2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5702300"/>
            <a:ext cx="457200" cy="457200"/>
          </a:xfrm>
          <a:prstGeom prst="rect">
            <a:avLst/>
          </a:prstGeom>
        </p:spPr>
      </p:pic>
      <p:sp>
        <p:nvSpPr>
          <p:cNvPr id="26" name="AutoShape 26"/>
          <p:cNvSpPr/>
          <p:nvPr/>
        </p:nvSpPr>
        <p:spPr>
          <a:xfrm>
            <a:off x="1651000" y="5524500"/>
            <a:ext cx="965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74151"/>
                </a:solidFill>
                <a:latin typeface="Arial" panose="020B0604020202020204" pitchFamily="34" charset="0"/>
                <a:ea typeface="Poppins"/>
                <a:cs typeface="Arial" panose="020B0604020202020204" pitchFamily="34" charset="0"/>
                <a:sym typeface="Poppins"/>
              </a:rPr>
              <a:t>The Integrated Group Seminar System:</a:t>
            </a: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A holistic solution combining dual-screen teaching, multi-device interaction, real-time in-class assessments, and comprehensive evaluations to foster dynamic, collaborative learning and efficient knowledge sharing.</a:t>
            </a:r>
            <a:endParaRPr lang="en-US" sz="110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Rich Teaching Tools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2159000"/>
            <a:ext cx="3302000" cy="31750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476500"/>
            <a:ext cx="406400" cy="406400"/>
          </a:xfrm>
          <a:prstGeom prst="rect">
            <a:avLst/>
          </a:prstGeom>
        </p:spPr>
      </p:pic>
      <p:sp>
        <p:nvSpPr>
          <p:cNvPr id="6" name="AutoShape 6"/>
          <p:cNvSpPr/>
          <p:nvPr/>
        </p:nvSpPr>
        <p:spPr>
          <a:xfrm>
            <a:off x="1016000" y="3048000"/>
            <a:ext cx="2794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In-Class Quizzes</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7" name="Connector 7"/>
          <p:cNvCxnSpPr/>
          <p:nvPr/>
        </p:nvCxnSpPr>
        <p:spPr>
          <a:xfrm rot="-15626">
            <a:off x="1016014" y="3613150"/>
            <a:ext cx="27940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8" name="AutoShape 8"/>
          <p:cNvSpPr/>
          <p:nvPr/>
        </p:nvSpPr>
        <p:spPr>
          <a:xfrm>
            <a:off x="1016000" y="3810000"/>
            <a:ext cx="27940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Syncs with lesson plans for real-time interactive quizzes and instant result analysis. Supports PPT synchronization, dynamic annotations, and live scoreboards to boost student engagement.</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4445000" y="2159000"/>
            <a:ext cx="3302000" cy="31750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2476500"/>
            <a:ext cx="406400" cy="406400"/>
          </a:xfrm>
          <a:prstGeom prst="rect">
            <a:avLst/>
          </a:prstGeom>
        </p:spPr>
      </p:pic>
      <p:sp>
        <p:nvSpPr>
          <p:cNvPr id="11" name="AutoShape 11"/>
          <p:cNvSpPr/>
          <p:nvPr/>
        </p:nvSpPr>
        <p:spPr>
          <a:xfrm>
            <a:off x="4699000" y="3048000"/>
            <a:ext cx="2794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Cloud Lesson Prep</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12" name="Connector 12"/>
          <p:cNvCxnSpPr/>
          <p:nvPr/>
        </p:nvCxnSpPr>
        <p:spPr>
          <a:xfrm rot="-15626">
            <a:off x="4699014" y="3613150"/>
            <a:ext cx="27940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3" name="AutoShape 13"/>
          <p:cNvSpPr/>
          <p:nvPr/>
        </p:nvSpPr>
        <p:spPr>
          <a:xfrm>
            <a:off x="4699000" y="3810000"/>
            <a:ext cx="27940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Build courses, upload resources to secure cloud storage, and share materials directly with students—no USBs required. Access and update lesson plans anytime, anywhere for seamless preparation.</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4" name="AutoShape 14"/>
          <p:cNvSpPr/>
          <p:nvPr/>
        </p:nvSpPr>
        <p:spPr>
          <a:xfrm>
            <a:off x="8128000" y="2159000"/>
            <a:ext cx="3302000" cy="3175000"/>
          </a:xfrm>
          <a:prstGeom prst="roundRect">
            <a:avLst>
              <a:gd name="adj" fmla="val 0"/>
            </a:avLst>
          </a:prstGeom>
          <a:solidFill>
            <a:srgbClr val="FFFFFF">
              <a:alpha val="65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00" y="2476500"/>
            <a:ext cx="406400" cy="406400"/>
          </a:xfrm>
          <a:prstGeom prst="rect">
            <a:avLst/>
          </a:prstGeom>
        </p:spPr>
      </p:pic>
      <p:sp>
        <p:nvSpPr>
          <p:cNvPr id="16" name="AutoShape 16"/>
          <p:cNvSpPr/>
          <p:nvPr/>
        </p:nvSpPr>
        <p:spPr>
          <a:xfrm>
            <a:off x="8382000" y="3048000"/>
            <a:ext cx="2794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Mobile Classroom Control</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17" name="Connector 17"/>
          <p:cNvCxnSpPr/>
          <p:nvPr/>
        </p:nvCxnSpPr>
        <p:spPr>
          <a:xfrm rot="-15626">
            <a:off x="8382014" y="3613150"/>
            <a:ext cx="2794000" cy="12700"/>
          </a:xfrm>
          <a:prstGeom prst="straightConnector1">
            <a:avLst/>
          </a:prstGeom>
          <a:solidFill>
            <a:srgbClr val="DEE0E3">
              <a:alpha val="100000"/>
            </a:srgbClr>
          </a:solidFill>
          <a:ln w="12700" cap="flat" cmpd="sng">
            <a:solidFill>
              <a:srgbClr val="22C55E">
                <a:alpha val="30000"/>
              </a:srgbClr>
            </a:solidFill>
            <a:prstDash val="solid"/>
            <a:round/>
            <a:headEnd type="none" w="med" len="med"/>
            <a:tailEnd type="none" w="med" len="med"/>
          </a:ln>
        </p:spPr>
      </p:cxnSp>
      <p:sp>
        <p:nvSpPr>
          <p:cNvPr id="18" name="AutoShape 18"/>
          <p:cNvSpPr/>
          <p:nvPr/>
        </p:nvSpPr>
        <p:spPr>
          <a:xfrm>
            <a:off x="8382000" y="3810000"/>
            <a:ext cx="27940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Use your phone as a smart remote to control the screen, draw annotations, capture and push snapshots, stream live videos, or activate a visual magnifier for flexible, untethered teaching.</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762000" y="58420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rgbClr val="374151">
                    <a:alpha val="70196"/>
                  </a:srgbClr>
                </a:solidFill>
                <a:latin typeface="Arial" panose="020B0604020202020204" pitchFamily="34" charset="0"/>
                <a:ea typeface="Poppins"/>
                <a:cs typeface="Arial" panose="020B0604020202020204" pitchFamily="34" charset="0"/>
                <a:sym typeface="Poppins"/>
              </a:rPr>
              <a:t>Empowering educators with intelligent tools to create interactive, efficient, and dynamic learning environments.</a:t>
            </a:r>
            <a:endParaRPr lang="en-US" sz="1400" b="0" i="1" u="none" strike="noStrike">
              <a:solidFill>
                <a:srgbClr val="374151">
                  <a:alpha val="70196"/>
                </a:srgbClr>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0" y="2413000"/>
            <a:ext cx="12192000" cy="1270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374151"/>
                </a:solidFill>
                <a:latin typeface="Arial" panose="020B0604020202020204" pitchFamily="34" charset="0"/>
                <a:ea typeface="Poppins"/>
                <a:cs typeface="Arial" panose="020B0604020202020204" pitchFamily="34" charset="0"/>
                <a:sym typeface="Poppins"/>
              </a:rPr>
              <a:t>Thank You</a:t>
            </a:r>
            <a:endParaRPr lang="en-US" sz="4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5588000" y="3937000"/>
            <a:ext cx="1016000" cy="50800"/>
          </a:xfrm>
          <a:prstGeom prst="roundRect">
            <a:avLst>
              <a:gd name="adj" fmla="val 0"/>
            </a:avLst>
          </a:prstGeom>
          <a:solidFill>
            <a:srgbClr val="22C55E">
              <a:alpha val="100000"/>
            </a:srgbClr>
          </a:solidFill>
          <a:ln cap="flat" cmpd="sng">
            <a:solidFill>
              <a:srgbClr val="0CAC47">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5" name="AutoShape 5"/>
          <p:cNvSpPr/>
          <p:nvPr/>
        </p:nvSpPr>
        <p:spPr>
          <a:xfrm>
            <a:off x="381000" y="4318000"/>
            <a:ext cx="1143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0" i="0" u="none" strike="noStrike">
                <a:solidFill>
                  <a:srgbClr val="4B5563"/>
                </a:solidFill>
                <a:latin typeface="Arial" panose="020B0604020202020204" pitchFamily="34" charset="0"/>
                <a:ea typeface="Poppins"/>
                <a:cs typeface="Arial" panose="020B0604020202020204" pitchFamily="34" charset="0"/>
                <a:sym typeface="Poppins"/>
              </a:rPr>
              <a:t>Smart Classroom Scenario Solutions for Higher Education</a:t>
            </a:r>
            <a:endParaRPr lang="en-US" sz="22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6" name="AutoShape 6"/>
          <p:cNvSpPr/>
          <p:nvPr/>
        </p:nvSpPr>
        <p:spPr>
          <a:xfrm>
            <a:off x="1016000" y="5461000"/>
            <a:ext cx="10160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600" b="0" i="0" u="none" strike="noStrike">
                <a:solidFill>
                  <a:srgbClr val="6B7280"/>
                </a:solidFill>
                <a:latin typeface="Arial" panose="020B0604020202020204" pitchFamily="34" charset="0"/>
                <a:ea typeface="Poppins"/>
                <a:cs typeface="Arial" panose="020B0604020202020204" pitchFamily="34" charset="0"/>
                <a:sym typeface="Poppins"/>
              </a:rPr>
              <a:t>Together, we transform traditional learning spaces into dynamic, interactive hubs for innovation and growth.</a:t>
            </a:r>
            <a:endParaRPr lang="en-US" sz="1600" b="0" i="0" u="none" strike="noStrike">
              <a:solidFill>
                <a:srgbClr val="6B7280"/>
              </a:solidFill>
              <a:latin typeface="Arial" panose="020B0604020202020204" pitchFamily="34" charset="0"/>
              <a:ea typeface="Poppins"/>
              <a:cs typeface="Arial" panose="020B0604020202020204" pitchFamily="34" charset="0"/>
              <a:sym typeface="Poppins"/>
            </a:endParaRPr>
          </a:p>
        </p:txBody>
      </p:sp>
      <p:pic>
        <p:nvPicPr>
          <p:cNvPr id="7" name="Picture 7"/>
          <p:cNvPicPr>
            <a:picLocks noChangeAspect="1"/>
          </p:cNvPicPr>
          <p:nvPr/>
        </p:nvPicPr>
        <p:blipFill>
          <a:blip r:embed="rId2"/>
          <a:stretch>
            <a:fillRect/>
          </a:stretch>
        </p:blipFill>
        <p:spPr>
          <a:xfrm>
            <a:off x="10668000" y="6190112"/>
            <a:ext cx="1524000" cy="6678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44069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Classification of Classroom Types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583690"/>
            <a:ext cx="5207000" cy="3429000"/>
          </a:xfrm>
          <a:prstGeom prst="roundRect">
            <a:avLst>
              <a:gd name="adj" fmla="val 0"/>
            </a:avLst>
          </a:prstGeom>
          <a:solidFill>
            <a:srgbClr val="FFFFFF">
              <a:alpha val="65000"/>
            </a:srgbClr>
          </a:solidFill>
          <a:ln w="12700" cap="flat" cmpd="sng">
            <a:solidFill>
              <a:srgbClr val="E5E7EB">
                <a:alpha val="9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srcRect t="6937" b="6937"/>
          <a:stretch>
            <a:fillRect/>
          </a:stretch>
        </p:blipFill>
        <p:spPr>
          <a:xfrm>
            <a:off x="952500" y="1774190"/>
            <a:ext cx="4826000" cy="1905000"/>
          </a:xfrm>
          <a:prstGeom prst="roundRect">
            <a:avLst>
              <a:gd name="adj" fmla="val 5333"/>
            </a:avLst>
          </a:prstGeom>
          <a:noFill/>
          <a:ln w="25400" cap="flat" cmpd="sng">
            <a:noFill/>
            <a:prstDash val="solid"/>
            <a:round/>
          </a:ln>
        </p:spPr>
      </p:pic>
      <p:sp>
        <p:nvSpPr>
          <p:cNvPr id="6" name="AutoShape 6"/>
          <p:cNvSpPr/>
          <p:nvPr/>
        </p:nvSpPr>
        <p:spPr>
          <a:xfrm>
            <a:off x="952500" y="3806190"/>
            <a:ext cx="4826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01. Immersive &amp; Connected Spaces</a:t>
            </a:r>
            <a:br>
              <a:rPr lang="en-US" sz="1600" b="0" i="0" u="none" strike="noStrike">
                <a:solidFill>
                  <a:srgbClr val="1F2329"/>
                </a:solidFill>
                <a:latin typeface="Arial" panose="020B0604020202020204" pitchFamily="34" charset="0"/>
                <a:ea typeface="Poppins"/>
                <a:cs typeface="Arial" panose="020B0604020202020204" pitchFamily="34" charset="0"/>
                <a:sym typeface="Poppins"/>
              </a:rPr>
            </a:b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Interactive Live Classrooms bridge distances for real-time collaboration, while Virtual Training Rooms leverage VR/AR to create engaging, simulated learning environments.</a:t>
            </a:r>
            <a:endParaRPr lang="en-US" sz="1100">
              <a:latin typeface="Arial" panose="020B0604020202020204" pitchFamily="34" charset="0"/>
              <a:cs typeface="Arial" panose="020B0604020202020204" pitchFamily="34" charset="0"/>
            </a:endParaRPr>
          </a:p>
        </p:txBody>
      </p:sp>
      <p:sp>
        <p:nvSpPr>
          <p:cNvPr id="7" name="AutoShape 7"/>
          <p:cNvSpPr/>
          <p:nvPr/>
        </p:nvSpPr>
        <p:spPr>
          <a:xfrm>
            <a:off x="6223000" y="1583690"/>
            <a:ext cx="5207000" cy="3429000"/>
          </a:xfrm>
          <a:prstGeom prst="roundRect">
            <a:avLst>
              <a:gd name="adj" fmla="val 0"/>
            </a:avLst>
          </a:prstGeom>
          <a:solidFill>
            <a:srgbClr val="FFFFFF">
              <a:alpha val="65000"/>
            </a:srgbClr>
          </a:solidFill>
          <a:ln w="12700" cap="flat" cmpd="sng">
            <a:solidFill>
              <a:srgbClr val="E5E7EB">
                <a:alpha val="9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3"/>
          <a:srcRect t="23684" b="23684"/>
          <a:stretch>
            <a:fillRect/>
          </a:stretch>
        </p:blipFill>
        <p:spPr>
          <a:xfrm>
            <a:off x="6413500" y="1774190"/>
            <a:ext cx="4826000" cy="1905000"/>
          </a:xfrm>
          <a:prstGeom prst="roundRect">
            <a:avLst>
              <a:gd name="adj" fmla="val 5333"/>
            </a:avLst>
          </a:prstGeom>
          <a:noFill/>
          <a:ln w="25400" cap="flat" cmpd="sng">
            <a:noFill/>
            <a:prstDash val="solid"/>
            <a:round/>
          </a:ln>
        </p:spPr>
      </p:pic>
      <p:sp>
        <p:nvSpPr>
          <p:cNvPr id="9" name="AutoShape 9"/>
          <p:cNvSpPr/>
          <p:nvPr/>
        </p:nvSpPr>
        <p:spPr>
          <a:xfrm>
            <a:off x="6413500" y="3806190"/>
            <a:ext cx="4826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22C55E"/>
                </a:solidFill>
                <a:latin typeface="Arial" panose="020B0604020202020204" pitchFamily="34" charset="0"/>
                <a:ea typeface="Poppins"/>
                <a:cs typeface="Arial" panose="020B0604020202020204" pitchFamily="34" charset="0"/>
                <a:sym typeface="Poppins"/>
              </a:rPr>
              <a:t>02. Technical &amp; Performing Arts Labs</a:t>
            </a:r>
            <a:br>
              <a:rPr lang="en-US" sz="1600" b="0" i="0" u="none" strike="noStrike">
                <a:solidFill>
                  <a:srgbClr val="1F2329"/>
                </a:solidFill>
                <a:latin typeface="Arial" panose="020B0604020202020204" pitchFamily="34" charset="0"/>
                <a:ea typeface="Poppins"/>
                <a:cs typeface="Arial" panose="020B0604020202020204" pitchFamily="34" charset="0"/>
                <a:sym typeface="Poppins"/>
              </a:rPr>
            </a:b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Computer Classrooms equip students with high-performance tech for digital skills, and Dance Studios provide professional-grade spaces for physical expression and artistry.</a:t>
            </a:r>
            <a:endParaRPr lang="en-US" sz="1100">
              <a:latin typeface="Arial" panose="020B0604020202020204" pitchFamily="34" charset="0"/>
              <a:cs typeface="Arial" panose="020B0604020202020204" pitchFamily="34" charset="0"/>
            </a:endParaRPr>
          </a:p>
        </p:txBody>
      </p:sp>
      <p:sp>
        <p:nvSpPr>
          <p:cNvPr id="10" name="AutoShape 10"/>
          <p:cNvSpPr/>
          <p:nvPr/>
        </p:nvSpPr>
        <p:spPr>
          <a:xfrm>
            <a:off x="762000" y="5266690"/>
            <a:ext cx="10668000" cy="889000"/>
          </a:xfrm>
          <a:prstGeom prst="roundRect">
            <a:avLst>
              <a:gd name="adj" fmla="val 0"/>
            </a:avLst>
          </a:prstGeom>
          <a:solidFill>
            <a:srgbClr val="22C55E">
              <a:alpha val="1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1" name="AutoShape 11"/>
          <p:cNvSpPr/>
          <p:nvPr/>
        </p:nvSpPr>
        <p:spPr>
          <a:xfrm>
            <a:off x="952500" y="5419090"/>
            <a:ext cx="10287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5803D"/>
                </a:solidFill>
                <a:latin typeface="Arial" panose="020B0604020202020204" pitchFamily="34" charset="0"/>
                <a:ea typeface="Poppins"/>
                <a:cs typeface="Arial" panose="020B0604020202020204" pitchFamily="34" charset="0"/>
                <a:sym typeface="Poppins"/>
              </a:rPr>
              <a:t>Core Value:</a:t>
            </a:r>
            <a:r>
              <a:rPr lang="en-US" sz="1400" b="0" i="0" u="none" strike="noStrike">
                <a:solidFill>
                  <a:srgbClr val="374151"/>
                </a:solidFill>
                <a:latin typeface="Arial" panose="020B0604020202020204" pitchFamily="34" charset="0"/>
                <a:ea typeface="Poppins"/>
                <a:cs typeface="Arial" panose="020B0604020202020204" pitchFamily="34" charset="0"/>
                <a:sym typeface="Poppins"/>
              </a:rPr>
              <a:t>These specialized environments transcend traditional teaching models, integrating technology, creativity, and hands-on practice to foster deeper engagement and skill mastery across disciplines.</a:t>
            </a:r>
            <a:endParaRPr lang="en-US" sz="110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 Classification of Classroom Types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778000"/>
            <a:ext cx="5207000" cy="4191000"/>
          </a:xfrm>
          <a:prstGeom prst="roundRect">
            <a:avLst>
              <a:gd name="adj" fmla="val 0"/>
            </a:avLst>
          </a:prstGeom>
          <a:solidFill>
            <a:srgbClr val="FFFFFF">
              <a:alpha val="6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srcRect/>
          <a:stretch>
            <a:fillRect/>
          </a:stretch>
        </p:blipFill>
        <p:spPr>
          <a:xfrm>
            <a:off x="952500" y="2032000"/>
            <a:ext cx="2540000" cy="1905000"/>
          </a:xfrm>
          <a:prstGeom prst="roundRect">
            <a:avLst>
              <a:gd name="adj" fmla="val 8000"/>
            </a:avLst>
          </a:prstGeom>
          <a:noFill/>
          <a:ln w="25400" cap="flat" cmpd="sng">
            <a:noFill/>
            <a:prstDash val="solid"/>
            <a:round/>
          </a:ln>
        </p:spPr>
      </p:pic>
      <p:sp>
        <p:nvSpPr>
          <p:cNvPr id="6" name="AutoShape 6"/>
          <p:cNvSpPr/>
          <p:nvPr/>
        </p:nvSpPr>
        <p:spPr>
          <a:xfrm>
            <a:off x="3619500" y="2032000"/>
            <a:ext cx="2222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03. Lecture Hall</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3619500" y="2476500"/>
            <a:ext cx="22225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Engineered for large audiences, featuring advanced audio-visual setups to maintain clear communication and visibility for every attendee.</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cxnSp>
        <p:nvCxnSpPr>
          <p:cNvPr id="8" name="Connector 8"/>
          <p:cNvCxnSpPr/>
          <p:nvPr/>
        </p:nvCxnSpPr>
        <p:spPr>
          <a:xfrm rot="-9046">
            <a:off x="952508" y="4121150"/>
            <a:ext cx="4826000" cy="12700"/>
          </a:xfrm>
          <a:prstGeom prst="straightConnector1">
            <a:avLst/>
          </a:prstGeom>
          <a:solidFill>
            <a:srgbClr val="DEE0E3">
              <a:alpha val="100000"/>
            </a:srgbClr>
          </a:solidFill>
          <a:ln w="12700" cap="flat" cmpd="sng">
            <a:solidFill>
              <a:srgbClr val="D1D5DB">
                <a:alpha val="100000"/>
              </a:srgbClr>
            </a:solidFill>
            <a:prstDash val="dash"/>
            <a:round/>
            <a:headEnd type="none" w="med" len="med"/>
            <a:tailEnd type="none" w="med" len="med"/>
          </a:ln>
        </p:spPr>
      </p:cxnSp>
      <p:sp>
        <p:nvSpPr>
          <p:cNvPr id="9" name="AutoShape 9"/>
          <p:cNvSpPr/>
          <p:nvPr/>
        </p:nvSpPr>
        <p:spPr>
          <a:xfrm>
            <a:off x="952500" y="4318000"/>
            <a:ext cx="482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04. Standard Classroom</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0" name="AutoShape 10"/>
          <p:cNvSpPr/>
          <p:nvPr/>
        </p:nvSpPr>
        <p:spPr>
          <a:xfrm>
            <a:off x="952500" y="47625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The cornerstone of academic delivery, optimized for lectures and tutorials. Designed with ergonomic seating and acoustics to prioritize focus and direct engagement between educators and learners.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1" name="AutoShape 11"/>
          <p:cNvSpPr/>
          <p:nvPr/>
        </p:nvSpPr>
        <p:spPr>
          <a:xfrm>
            <a:off x="6223000" y="1778000"/>
            <a:ext cx="5207000" cy="4191000"/>
          </a:xfrm>
          <a:prstGeom prst="roundRect">
            <a:avLst>
              <a:gd name="adj" fmla="val 0"/>
            </a:avLst>
          </a:prstGeom>
          <a:solidFill>
            <a:srgbClr val="FFFFFF">
              <a:alpha val="6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2" name="Picture 12"/>
          <p:cNvPicPr>
            <a:picLocks noChangeAspect="1"/>
          </p:cNvPicPr>
          <p:nvPr/>
        </p:nvPicPr>
        <p:blipFill>
          <a:blip r:embed="rId3"/>
          <a:srcRect l="1644" r="1644"/>
          <a:stretch>
            <a:fillRect/>
          </a:stretch>
        </p:blipFill>
        <p:spPr>
          <a:xfrm>
            <a:off x="6413500" y="2032000"/>
            <a:ext cx="2540000" cy="1905000"/>
          </a:xfrm>
          <a:prstGeom prst="roundRect">
            <a:avLst>
              <a:gd name="adj" fmla="val 8000"/>
            </a:avLst>
          </a:prstGeom>
          <a:noFill/>
          <a:ln w="25400" cap="flat" cmpd="sng">
            <a:noFill/>
            <a:prstDash val="solid"/>
            <a:round/>
          </a:ln>
        </p:spPr>
      </p:pic>
      <p:sp>
        <p:nvSpPr>
          <p:cNvPr id="13" name="AutoShape 13"/>
          <p:cNvSpPr/>
          <p:nvPr/>
        </p:nvSpPr>
        <p:spPr>
          <a:xfrm>
            <a:off x="9080500" y="2032000"/>
            <a:ext cx="2222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05. Lab Classroom</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4" name="AutoShape 14"/>
          <p:cNvSpPr/>
          <p:nvPr/>
        </p:nvSpPr>
        <p:spPr>
          <a:xfrm>
            <a:off x="9080500" y="2476500"/>
            <a:ext cx="2222500" cy="1460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A dedicated environment for hands-on scientific inquiry and experimentation, equipped with specialized tools for STEM disciplines.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cxnSp>
        <p:nvCxnSpPr>
          <p:cNvPr id="15" name="Connector 15"/>
          <p:cNvCxnSpPr/>
          <p:nvPr/>
        </p:nvCxnSpPr>
        <p:spPr>
          <a:xfrm rot="-9046">
            <a:off x="6413508" y="4121150"/>
            <a:ext cx="4826000" cy="12700"/>
          </a:xfrm>
          <a:prstGeom prst="straightConnector1">
            <a:avLst/>
          </a:prstGeom>
          <a:solidFill>
            <a:srgbClr val="DEE0E3">
              <a:alpha val="100000"/>
            </a:srgbClr>
          </a:solidFill>
          <a:ln w="12700" cap="flat" cmpd="sng">
            <a:solidFill>
              <a:srgbClr val="D1D5DB">
                <a:alpha val="100000"/>
              </a:srgbClr>
            </a:solidFill>
            <a:prstDash val="dash"/>
            <a:round/>
            <a:headEnd type="none" w="med" len="med"/>
            <a:tailEnd type="none" w="med" len="med"/>
          </a:ln>
        </p:spPr>
      </p:cxnSp>
      <p:sp>
        <p:nvSpPr>
          <p:cNvPr id="16" name="AutoShape 16"/>
          <p:cNvSpPr/>
          <p:nvPr/>
        </p:nvSpPr>
        <p:spPr>
          <a:xfrm>
            <a:off x="6413500" y="4318000"/>
            <a:ext cx="482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06. Seminar Classroom</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7" name="AutoShape 17"/>
          <p:cNvSpPr/>
          <p:nvPr/>
        </p:nvSpPr>
        <p:spPr>
          <a:xfrm>
            <a:off x="6413500" y="4762500"/>
            <a:ext cx="4826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An intimate space fostering small-group interaction and dynamic discussion. Encourages peer-to-peer learning and deep, critical analysis of subject matter.</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20066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Classification of Classroom Types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pic>
        <p:nvPicPr>
          <p:cNvPr id="4" name="Picture 4"/>
          <p:cNvPicPr>
            <a:picLocks noChangeAspect="1"/>
          </p:cNvPicPr>
          <p:nvPr/>
        </p:nvPicPr>
        <p:blipFill>
          <a:blip r:embed="rId2"/>
          <a:srcRect l="1249" r="1249"/>
          <a:stretch>
            <a:fillRect/>
          </a:stretch>
        </p:blipFill>
        <p:spPr>
          <a:xfrm>
            <a:off x="762000" y="1343660"/>
            <a:ext cx="3302000" cy="1905000"/>
          </a:xfrm>
          <a:prstGeom prst="roundRect">
            <a:avLst>
              <a:gd name="adj" fmla="val 8000"/>
            </a:avLst>
          </a:prstGeom>
          <a:noFill/>
          <a:ln w="25400" cap="flat" cmpd="sng">
            <a:noFill/>
            <a:prstDash val="solid"/>
            <a:round/>
          </a:ln>
          <a:effectLst>
            <a:outerShdw blurRad="152400" dist="50800" dir="2700000" algn="tl" rotWithShape="0">
              <a:srgbClr val="000000">
                <a:alpha val="10000"/>
              </a:srgbClr>
            </a:outerShdw>
          </a:effectLst>
        </p:spPr>
      </p:pic>
      <p:pic>
        <p:nvPicPr>
          <p:cNvPr id="5" name="Picture 5"/>
          <p:cNvPicPr>
            <a:picLocks noChangeAspect="1"/>
          </p:cNvPicPr>
          <p:nvPr/>
        </p:nvPicPr>
        <p:blipFill>
          <a:blip r:embed="rId3"/>
          <a:srcRect t="21153" b="21153"/>
          <a:stretch>
            <a:fillRect/>
          </a:stretch>
        </p:blipFill>
        <p:spPr>
          <a:xfrm>
            <a:off x="4191000" y="1343660"/>
            <a:ext cx="3302000" cy="1905000"/>
          </a:xfrm>
          <a:prstGeom prst="roundRect">
            <a:avLst>
              <a:gd name="adj" fmla="val 8000"/>
            </a:avLst>
          </a:prstGeom>
          <a:noFill/>
          <a:ln w="25400" cap="flat" cmpd="sng">
            <a:noFill/>
            <a:prstDash val="solid"/>
            <a:round/>
          </a:ln>
          <a:effectLst>
            <a:outerShdw blurRad="152400" dist="50800" dir="2700000" algn="tl" rotWithShape="0">
              <a:srgbClr val="000000">
                <a:alpha val="10000"/>
              </a:srgbClr>
            </a:outerShdw>
          </a:effectLst>
        </p:spPr>
      </p:pic>
      <p:sp>
        <p:nvSpPr>
          <p:cNvPr id="6" name="AutoShape 6"/>
          <p:cNvSpPr/>
          <p:nvPr/>
        </p:nvSpPr>
        <p:spPr>
          <a:xfrm>
            <a:off x="7747000" y="1343660"/>
            <a:ext cx="3683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200" b="1" i="0" u="none" strike="noStrike">
                <a:solidFill>
                  <a:srgbClr val="22C55E"/>
                </a:solidFill>
                <a:latin typeface="Arial" panose="020B0604020202020204" pitchFamily="34" charset="0"/>
                <a:ea typeface="Poppins"/>
                <a:cs typeface="Arial" panose="020B0604020202020204" pitchFamily="34" charset="0"/>
                <a:sym typeface="Poppins"/>
              </a:rPr>
              <a:t>Digital &amp; Hybrid</a:t>
            </a:r>
            <a:br>
              <a:rPr lang="en-US" sz="1600" b="0" i="0" u="none" strike="noStrike">
                <a:solidFill>
                  <a:srgbClr val="1F2329"/>
                </a:solidFill>
                <a:latin typeface="Arial" panose="020B0604020202020204" pitchFamily="34" charset="0"/>
                <a:ea typeface="Poppins"/>
                <a:cs typeface="Arial" panose="020B0604020202020204" pitchFamily="34" charset="0"/>
                <a:sym typeface="Poppins"/>
              </a:rPr>
            </a:br>
            <a:r>
              <a:rPr lang="en-US" sz="2200" b="1" i="0" u="none" strike="noStrike">
                <a:solidFill>
                  <a:srgbClr val="22C55E"/>
                </a:solidFill>
                <a:latin typeface="Arial" panose="020B0604020202020204" pitchFamily="34" charset="0"/>
                <a:ea typeface="Poppins"/>
                <a:cs typeface="Arial" panose="020B0604020202020204" pitchFamily="34" charset="0"/>
                <a:sym typeface="Poppins"/>
              </a:rPr>
              <a:t>Learning Ecosystem</a:t>
            </a:r>
            <a:endParaRPr lang="en-US" sz="1100">
              <a:latin typeface="Arial" panose="020B0604020202020204" pitchFamily="34" charset="0"/>
              <a:cs typeface="Arial" panose="020B0604020202020204" pitchFamily="34" charset="0"/>
            </a:endParaRPr>
          </a:p>
          <a:p>
            <a:pPr marL="0" indent="0" algn="l">
              <a:lnSpc>
                <a:spcPct val="117000"/>
              </a:lnSpc>
              <a:spcBef>
                <a:spcPts val="1200"/>
              </a:spcBef>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A cutting-edge infrastructure that merges physical and virtual learning environments, empowering flexible, interactive, and personalized teaching experiences for modern education.</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762000" y="3566160"/>
            <a:ext cx="5270500" cy="1206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500" y="3782060"/>
            <a:ext cx="406400" cy="406400"/>
          </a:xfrm>
          <a:prstGeom prst="rect">
            <a:avLst/>
          </a:prstGeom>
        </p:spPr>
      </p:pic>
      <p:sp>
        <p:nvSpPr>
          <p:cNvPr id="9" name="AutoShape 9"/>
          <p:cNvSpPr/>
          <p:nvPr/>
        </p:nvSpPr>
        <p:spPr>
          <a:xfrm>
            <a:off x="1460500" y="373126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Recording &amp; Broadcasting Classroom</a:t>
            </a:r>
            <a:endParaRPr lang="en-US" sz="1100">
              <a:latin typeface="Arial" panose="020B0604020202020204" pitchFamily="34" charset="0"/>
              <a:cs typeface="Arial" panose="020B0604020202020204" pitchFamily="34" charset="0"/>
            </a:endParaRPr>
          </a:p>
          <a:p>
            <a:pPr marL="0" indent="0" algn="l">
              <a:lnSpc>
                <a:spcPct val="108000"/>
              </a:lnSpc>
              <a:spcBef>
                <a:spcPts val="600"/>
              </a:spcBef>
            </a:pPr>
            <a:r>
              <a:rPr lang="en-US" sz="1300" b="0" i="0" u="none" strike="noStrike">
                <a:solidFill>
                  <a:srgbClr val="6B7280"/>
                </a:solidFill>
                <a:latin typeface="Arial" panose="020B0604020202020204" pitchFamily="34" charset="0"/>
                <a:ea typeface="Poppins"/>
                <a:cs typeface="Arial" panose="020B0604020202020204" pitchFamily="34" charset="0"/>
                <a:sym typeface="Poppins"/>
              </a:rPr>
              <a:t>Captures high-quality lectures for live streaming and on-demand review, breaking geographical barriers for remote and hybrid learning.</a:t>
            </a:r>
            <a:endParaRPr lang="en-US" sz="13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0" name="AutoShape 10"/>
          <p:cNvSpPr/>
          <p:nvPr/>
        </p:nvSpPr>
        <p:spPr>
          <a:xfrm>
            <a:off x="6159500" y="3566160"/>
            <a:ext cx="5270500" cy="1206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0000" y="3782060"/>
            <a:ext cx="406400" cy="406400"/>
          </a:xfrm>
          <a:prstGeom prst="rect">
            <a:avLst/>
          </a:prstGeom>
        </p:spPr>
      </p:pic>
      <p:sp>
        <p:nvSpPr>
          <p:cNvPr id="12" name="AutoShape 12"/>
          <p:cNvSpPr/>
          <p:nvPr/>
        </p:nvSpPr>
        <p:spPr>
          <a:xfrm>
            <a:off x="6858000" y="373126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Psychological Assessment &amp; Training</a:t>
            </a:r>
            <a:endParaRPr lang="en-US" sz="1100">
              <a:latin typeface="Arial" panose="020B0604020202020204" pitchFamily="34" charset="0"/>
              <a:cs typeface="Arial" panose="020B0604020202020204" pitchFamily="34" charset="0"/>
            </a:endParaRPr>
          </a:p>
          <a:p>
            <a:pPr marL="0" indent="0" algn="l">
              <a:lnSpc>
                <a:spcPct val="108000"/>
              </a:lnSpc>
              <a:spcBef>
                <a:spcPts val="600"/>
              </a:spcBef>
            </a:pPr>
            <a:r>
              <a:rPr lang="en-US" sz="1300" b="0" i="0" u="none" strike="noStrike">
                <a:solidFill>
                  <a:srgbClr val="6B7280"/>
                </a:solidFill>
                <a:latin typeface="Arial" panose="020B0604020202020204" pitchFamily="34" charset="0"/>
                <a:ea typeface="Poppins"/>
                <a:cs typeface="Arial" panose="020B0604020202020204" pitchFamily="34" charset="0"/>
                <a:sym typeface="Poppins"/>
              </a:rPr>
              <a:t>A private, secure space equipped with professional tools for mental health counseling, personality assessments, and emotional skill-building.</a:t>
            </a:r>
            <a:endParaRPr lang="en-US" sz="13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3" name="AutoShape 13"/>
          <p:cNvSpPr/>
          <p:nvPr/>
        </p:nvSpPr>
        <p:spPr>
          <a:xfrm>
            <a:off x="762000" y="4899660"/>
            <a:ext cx="5270500" cy="1206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2500" y="5115560"/>
            <a:ext cx="406400" cy="406400"/>
          </a:xfrm>
          <a:prstGeom prst="rect">
            <a:avLst/>
          </a:prstGeom>
        </p:spPr>
      </p:pic>
      <p:sp>
        <p:nvSpPr>
          <p:cNvPr id="15" name="AutoShape 15"/>
          <p:cNvSpPr/>
          <p:nvPr/>
        </p:nvSpPr>
        <p:spPr>
          <a:xfrm>
            <a:off x="1460500" y="506476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Multimedia Interactive Classroom</a:t>
            </a:r>
            <a:endParaRPr lang="en-US" sz="1100">
              <a:latin typeface="Arial" panose="020B0604020202020204" pitchFamily="34" charset="0"/>
              <a:cs typeface="Arial" panose="020B0604020202020204" pitchFamily="34" charset="0"/>
            </a:endParaRPr>
          </a:p>
          <a:p>
            <a:pPr marL="0" indent="0" algn="l">
              <a:lnSpc>
                <a:spcPct val="108000"/>
              </a:lnSpc>
              <a:spcBef>
                <a:spcPts val="600"/>
              </a:spcBef>
            </a:pPr>
            <a:r>
              <a:rPr lang="en-US" sz="1300" b="0" i="0" u="none" strike="noStrike">
                <a:solidFill>
                  <a:srgbClr val="6B7280"/>
                </a:solidFill>
                <a:latin typeface="Arial" panose="020B0604020202020204" pitchFamily="34" charset="0"/>
                <a:ea typeface="Poppins"/>
                <a:cs typeface="Arial" panose="020B0604020202020204" pitchFamily="34" charset="0"/>
                <a:sym typeface="Poppins"/>
              </a:rPr>
              <a:t>Blends smart whiteboards, IoT devices, and audio-visual tech to create an immersive, collaborative, and engaging teaching atmosphere.</a:t>
            </a:r>
            <a:endParaRPr lang="en-US" sz="13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
        <p:nvSpPr>
          <p:cNvPr id="16" name="AutoShape 16"/>
          <p:cNvSpPr/>
          <p:nvPr/>
        </p:nvSpPr>
        <p:spPr>
          <a:xfrm>
            <a:off x="6159500" y="4899660"/>
            <a:ext cx="5270500" cy="1206500"/>
          </a:xfrm>
          <a:prstGeom prst="roundRect">
            <a:avLst>
              <a:gd name="adj" fmla="val 0"/>
            </a:avLst>
          </a:prstGeom>
          <a:solidFill>
            <a:srgbClr val="FFFFFF">
              <a:alpha val="7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350000" y="5115560"/>
            <a:ext cx="406400" cy="406400"/>
          </a:xfrm>
          <a:prstGeom prst="rect">
            <a:avLst/>
          </a:prstGeom>
        </p:spPr>
      </p:pic>
      <p:sp>
        <p:nvSpPr>
          <p:cNvPr id="18" name="AutoShape 18"/>
          <p:cNvSpPr/>
          <p:nvPr/>
        </p:nvSpPr>
        <p:spPr>
          <a:xfrm>
            <a:off x="6858000" y="506476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Arial" panose="020B0604020202020204" pitchFamily="34" charset="0"/>
                <a:ea typeface="Poppins"/>
                <a:cs typeface="Arial" panose="020B0604020202020204" pitchFamily="34" charset="0"/>
                <a:sym typeface="Poppins"/>
              </a:rPr>
              <a:t>Micro-lesson Production Studio</a:t>
            </a:r>
            <a:endParaRPr lang="en-US" sz="1100">
              <a:latin typeface="Arial" panose="020B0604020202020204" pitchFamily="34" charset="0"/>
              <a:cs typeface="Arial" panose="020B0604020202020204" pitchFamily="34" charset="0"/>
            </a:endParaRPr>
          </a:p>
          <a:p>
            <a:pPr marL="0" indent="0" algn="l">
              <a:lnSpc>
                <a:spcPct val="108000"/>
              </a:lnSpc>
              <a:spcBef>
                <a:spcPts val="600"/>
              </a:spcBef>
            </a:pPr>
            <a:r>
              <a:rPr lang="en-US" sz="1300" b="0" i="0" u="none" strike="noStrike">
                <a:solidFill>
                  <a:srgbClr val="6B7280"/>
                </a:solidFill>
                <a:latin typeface="Arial" panose="020B0604020202020204" pitchFamily="34" charset="0"/>
                <a:ea typeface="Poppins"/>
                <a:cs typeface="Arial" panose="020B0604020202020204" pitchFamily="34" charset="0"/>
                <a:sym typeface="Poppins"/>
              </a:rPr>
              <a:t>A compact studio for creating short, focused video lessons (micro-lectures) to support flipped classrooms and personalized learning paths.</a:t>
            </a:r>
            <a:endParaRPr lang="en-US" sz="1300" b="0" i="0" u="none" strike="noStrike">
              <a:solidFill>
                <a:srgbClr val="6B7280"/>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0" y="240665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000" b="1" i="0" u="none" strike="noStrike">
                <a:solidFill>
                  <a:srgbClr val="374151"/>
                </a:solidFill>
                <a:latin typeface="Arial" panose="020B0604020202020204" pitchFamily="34" charset="0"/>
                <a:ea typeface="Poppins"/>
                <a:cs typeface="Arial" panose="020B0604020202020204" pitchFamily="34" charset="0"/>
                <a:sym typeface="Poppins"/>
              </a:rPr>
              <a:t>Classroom Scene Solution</a:t>
            </a:r>
            <a:endParaRPr lang="en-US" sz="40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5588000" y="3516630"/>
            <a:ext cx="1016000" cy="50800"/>
          </a:xfrm>
          <a:prstGeom prst="roundRect">
            <a:avLst>
              <a:gd name="adj" fmla="val 0"/>
            </a:avLst>
          </a:prstGeom>
          <a:solidFill>
            <a:srgbClr val="22C55E">
              <a:alpha val="100000"/>
            </a:srgbClr>
          </a:solidFill>
          <a:ln cap="flat" cmpd="sng">
            <a:solidFill>
              <a:srgbClr val="0CAC47">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8" name="AutoShape 8"/>
          <p:cNvSpPr/>
          <p:nvPr/>
        </p:nvSpPr>
        <p:spPr>
          <a:xfrm>
            <a:off x="635000" y="4024630"/>
            <a:ext cx="1092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0" i="0" u="none" strike="noStrike">
                <a:solidFill>
                  <a:srgbClr val="4B5563"/>
                </a:solidFill>
                <a:latin typeface="Arial" panose="020B0604020202020204" pitchFamily="34" charset="0"/>
                <a:ea typeface="Poppins"/>
                <a:cs typeface="Arial" panose="020B0604020202020204" pitchFamily="34" charset="0"/>
                <a:sym typeface="Poppins"/>
              </a:rPr>
              <a:t>Technology Forges the Future, Strength Builds the Brand</a:t>
            </a:r>
            <a:endParaRPr lang="en-US" sz="20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1016000" y="5104130"/>
            <a:ext cx="1016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B7280">
                    <a:alpha val="90196"/>
                  </a:srgbClr>
                </a:solidFill>
                <a:latin typeface="Arial" panose="020B0604020202020204" pitchFamily="34" charset="0"/>
                <a:ea typeface="Poppins"/>
                <a:cs typeface="Arial" panose="020B0604020202020204" pitchFamily="34" charset="0"/>
                <a:sym typeface="Poppins"/>
              </a:rPr>
              <a:t>Smart Education Ecosystem · Immersive Interaction · Data-Driven Teaching</a:t>
            </a:r>
            <a:endParaRPr lang="en-US" sz="1400" b="0" i="0" u="none" strike="noStrike">
              <a:solidFill>
                <a:srgbClr val="6B7280">
                  <a:alpha val="90196"/>
                </a:srgbClr>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47498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Core Advantages &amp; Construction Outcomes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pic>
        <p:nvPicPr>
          <p:cNvPr id="4" name="Picture 4"/>
          <p:cNvPicPr>
            <a:picLocks noChangeAspect="1"/>
          </p:cNvPicPr>
          <p:nvPr/>
        </p:nvPicPr>
        <p:blipFill>
          <a:blip r:embed="rId2"/>
          <a:srcRect l="4545" r="4545"/>
          <a:stretch>
            <a:fillRect/>
          </a:stretch>
        </p:blipFill>
        <p:spPr>
          <a:xfrm>
            <a:off x="762000" y="1744980"/>
            <a:ext cx="5080000" cy="2794000"/>
          </a:xfrm>
          <a:prstGeom prst="roundRect">
            <a:avLst>
              <a:gd name="adj" fmla="val 5454"/>
            </a:avLst>
          </a:prstGeom>
          <a:noFill/>
          <a:ln w="25400" cap="flat" cmpd="sng">
            <a:noFill/>
            <a:prstDash val="solid"/>
            <a:round/>
          </a:ln>
          <a:effectLst>
            <a:outerShdw blurRad="203200" dist="76200" dir="2700000" algn="tl" rotWithShape="0">
              <a:srgbClr val="000000">
                <a:alpha val="10000"/>
              </a:srgbClr>
            </a:outerShdw>
          </a:effectLst>
        </p:spPr>
      </p:pic>
      <p:sp>
        <p:nvSpPr>
          <p:cNvPr id="5" name="AutoShape 5"/>
          <p:cNvSpPr/>
          <p:nvPr/>
        </p:nvSpPr>
        <p:spPr>
          <a:xfrm>
            <a:off x="762000" y="4792980"/>
            <a:ext cx="5080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Arial" panose="020B0604020202020204" pitchFamily="34" charset="0"/>
                <a:ea typeface="Poppins"/>
                <a:cs typeface="Arial" panose="020B0604020202020204" pitchFamily="34" charset="0"/>
                <a:sym typeface="Poppins"/>
              </a:rPr>
              <a:t>Our smart classroom solutions seamlessly integrate cutting-edge display and audio technologies to create an immersive, interactive, and efficient teaching environment that empowers both educators and learners.</a:t>
            </a:r>
            <a:endParaRPr lang="en-US" sz="14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6" name="AutoShape 6"/>
          <p:cNvSpPr/>
          <p:nvPr/>
        </p:nvSpPr>
        <p:spPr>
          <a:xfrm>
            <a:off x="6223000" y="1744980"/>
            <a:ext cx="5207000" cy="1968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7000" y="1973580"/>
            <a:ext cx="406400" cy="406400"/>
          </a:xfrm>
          <a:prstGeom prst="rect">
            <a:avLst/>
          </a:prstGeom>
        </p:spPr>
      </p:pic>
      <p:sp>
        <p:nvSpPr>
          <p:cNvPr id="8" name="AutoShape 8"/>
          <p:cNvSpPr/>
          <p:nvPr/>
        </p:nvSpPr>
        <p:spPr>
          <a:xfrm>
            <a:off x="6985000" y="1973580"/>
            <a:ext cx="431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4K Ultra HD Visual Experience</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9" name="AutoShape 9"/>
          <p:cNvSpPr/>
          <p:nvPr/>
        </p:nvSpPr>
        <p:spPr>
          <a:xfrm>
            <a:off x="6477000" y="250698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Arial" panose="020B0604020202020204" pitchFamily="34" charset="0"/>
                <a:ea typeface="Poppins"/>
                <a:cs typeface="Arial" panose="020B0604020202020204" pitchFamily="34" charset="0"/>
                <a:sym typeface="Poppins"/>
              </a:rPr>
              <a:t>Delivers razor-sharp details and vibrant, lifelike images to boost student focus and engagement. The dual-screen mutual control function allows teachers to annotate content conveniently while seated, streamlining lesson preparation and ensuring seamless, barrier-free large-screen teaching.</a:t>
            </a:r>
            <a:endParaRPr lang="en-US" sz="1300" b="0"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10" name="AutoShape 10"/>
          <p:cNvSpPr/>
          <p:nvPr/>
        </p:nvSpPr>
        <p:spPr>
          <a:xfrm>
            <a:off x="6223000" y="4030980"/>
            <a:ext cx="5207000" cy="1968500"/>
          </a:xfrm>
          <a:prstGeom prst="roundRect">
            <a:avLst>
              <a:gd name="adj" fmla="val 0"/>
            </a:avLst>
          </a:prstGeom>
          <a:solidFill>
            <a:srgbClr val="FFFFFF">
              <a:alpha val="5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77000" y="4259580"/>
            <a:ext cx="406400" cy="406400"/>
          </a:xfrm>
          <a:prstGeom prst="rect">
            <a:avLst/>
          </a:prstGeom>
        </p:spPr>
      </p:pic>
      <p:sp>
        <p:nvSpPr>
          <p:cNvPr id="12" name="AutoShape 12"/>
          <p:cNvSpPr/>
          <p:nvPr/>
        </p:nvSpPr>
        <p:spPr>
          <a:xfrm>
            <a:off x="6985000" y="4259580"/>
            <a:ext cx="431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C55E"/>
                </a:solidFill>
                <a:latin typeface="Arial" panose="020B0604020202020204" pitchFamily="34" charset="0"/>
                <a:ea typeface="Poppins"/>
                <a:cs typeface="Arial" panose="020B0604020202020204" pitchFamily="34" charset="0"/>
                <a:sym typeface="Poppins"/>
              </a:rPr>
              <a:t>All-Scenario Audio Reinforcement</a:t>
            </a:r>
            <a:endParaRPr lang="en-US" sz="18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
        <p:nvSpPr>
          <p:cNvPr id="13" name="AutoShape 13"/>
          <p:cNvSpPr/>
          <p:nvPr/>
        </p:nvSpPr>
        <p:spPr>
          <a:xfrm>
            <a:off x="6477000" y="479298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Arial" panose="020B0604020202020204" pitchFamily="34" charset="0"/>
                <a:ea typeface="Poppins"/>
                <a:cs typeface="Arial" panose="020B0604020202020204" pitchFamily="34" charset="0"/>
                <a:sym typeface="Poppins"/>
              </a:rPr>
              <a:t>The integrated sound system frees teachers from handheld microphones, supporting seated instruction, standing annotations, and dynamic student interactions. It delivers crystal-clear, high-fidelity audio to ensure every instruction and discussion is heard with perfect clarity across the classroom.</a:t>
            </a:r>
            <a:endParaRPr lang="en-US" sz="1300" b="0" i="0" u="none" strike="noStrike">
              <a:solidFill>
                <a:srgbClr val="374151"/>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cap="flat" cmpd="sng">
            <a:solidFill>
              <a:srgbClr val="E6CFCF">
                <a:alpha val="3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762000" y="503555"/>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Core Advantages &amp; Construction Outcomes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custDataLst>
              <p:tags r:id="rId2"/>
            </p:custDataLst>
          </p:nvPr>
        </p:nvSpPr>
        <p:spPr>
          <a:xfrm>
            <a:off x="762000" y="1900555"/>
            <a:ext cx="3378200" cy="355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6000" y="2218055"/>
            <a:ext cx="457200" cy="457200"/>
          </a:xfrm>
          <a:prstGeom prst="rect">
            <a:avLst/>
          </a:prstGeom>
        </p:spPr>
      </p:pic>
      <p:sp>
        <p:nvSpPr>
          <p:cNvPr id="6" name="AutoShape 6"/>
          <p:cNvSpPr/>
          <p:nvPr>
            <p:custDataLst>
              <p:tags r:id="rId6"/>
            </p:custDataLst>
          </p:nvPr>
        </p:nvSpPr>
        <p:spPr>
          <a:xfrm>
            <a:off x="1016000" y="2789555"/>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One-Click Scene Scheduling</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7" name="Connector 7"/>
          <p:cNvCxnSpPr/>
          <p:nvPr>
            <p:custDataLst>
              <p:tags r:id="rId7"/>
            </p:custDataLst>
          </p:nvPr>
        </p:nvCxnSpPr>
        <p:spPr>
          <a:xfrm rot="-15211">
            <a:off x="1016014" y="3481705"/>
            <a:ext cx="28702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8" name="AutoShape 8"/>
          <p:cNvSpPr/>
          <p:nvPr>
            <p:custDataLst>
              <p:tags r:id="rId8"/>
            </p:custDataLst>
          </p:nvPr>
        </p:nvSpPr>
        <p:spPr>
          <a:xfrm>
            <a:off x="1016000" y="3678555"/>
            <a:ext cx="28702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Seamlessly activates multi-device linkages—including displays, lighting, and audio—with a single command. Smart sensors automate environmental adjustments, fostering an immersive and distraction-free educational atmosphere for optimized teaching.</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9" name="AutoShape 9"/>
          <p:cNvSpPr/>
          <p:nvPr>
            <p:custDataLst>
              <p:tags r:id="rId9"/>
            </p:custDataLst>
          </p:nvPr>
        </p:nvSpPr>
        <p:spPr>
          <a:xfrm>
            <a:off x="4406900" y="1900555"/>
            <a:ext cx="3378200" cy="355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0" name="Picture 10"/>
          <p:cNvPicPr>
            <a:picLocks noChangeAspect="1"/>
          </p:cNvPicPr>
          <p:nvPr>
            <p:custDataLst>
              <p:tags r:id="rId10"/>
            </p:custDataLst>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60900" y="2218055"/>
            <a:ext cx="457200" cy="457200"/>
          </a:xfrm>
          <a:prstGeom prst="rect">
            <a:avLst/>
          </a:prstGeom>
        </p:spPr>
      </p:pic>
      <p:sp>
        <p:nvSpPr>
          <p:cNvPr id="11" name="AutoShape 11"/>
          <p:cNvSpPr/>
          <p:nvPr>
            <p:custDataLst>
              <p:tags r:id="rId13"/>
            </p:custDataLst>
          </p:nvPr>
        </p:nvSpPr>
        <p:spPr>
          <a:xfrm>
            <a:off x="4660900" y="2789555"/>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Standardized Interfaces</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12" name="Connector 12"/>
          <p:cNvCxnSpPr/>
          <p:nvPr>
            <p:custDataLst>
              <p:tags r:id="rId14"/>
            </p:custDataLst>
          </p:nvPr>
        </p:nvCxnSpPr>
        <p:spPr>
          <a:xfrm rot="-15211">
            <a:off x="4660914" y="3481705"/>
            <a:ext cx="28702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13" name="AutoShape 13"/>
          <p:cNvSpPr/>
          <p:nvPr>
            <p:custDataLst>
              <p:tags r:id="rId15"/>
            </p:custDataLst>
          </p:nvPr>
        </p:nvSpPr>
        <p:spPr>
          <a:xfrm>
            <a:off x="4660900" y="3678555"/>
            <a:ext cx="28702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Unified protocols maximize cross-device compatibility, significantly reducing deployment costs and complexity. Enables intuitive multi-terminal management of campus IoT ecosystems from anywhere, streamlining operational oversight.</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4" name="AutoShape 14"/>
          <p:cNvSpPr/>
          <p:nvPr>
            <p:custDataLst>
              <p:tags r:id="rId16"/>
            </p:custDataLst>
          </p:nvPr>
        </p:nvSpPr>
        <p:spPr>
          <a:xfrm>
            <a:off x="8051800" y="1900555"/>
            <a:ext cx="3378200" cy="3556000"/>
          </a:xfrm>
          <a:prstGeom prst="roundRect">
            <a:avLst>
              <a:gd name="adj" fmla="val 0"/>
            </a:avLst>
          </a:prstGeom>
          <a:solidFill>
            <a:srgbClr val="FFFFFF">
              <a:alpha val="60000"/>
            </a:srgbClr>
          </a:solidFill>
          <a:ln w="12700" cap="flat" cmpd="sng">
            <a:solidFill>
              <a:srgbClr val="22C55E">
                <a:alpha val="2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5" name="Picture 15"/>
          <p:cNvPicPr>
            <a:picLocks noChangeAspect="1"/>
          </p:cNvPicPr>
          <p:nvPr>
            <p:custDataLst>
              <p:tags r:id="rId17"/>
            </p:custDataLst>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305800" y="2218055"/>
            <a:ext cx="457200" cy="457200"/>
          </a:xfrm>
          <a:prstGeom prst="rect">
            <a:avLst/>
          </a:prstGeom>
        </p:spPr>
      </p:pic>
      <p:sp>
        <p:nvSpPr>
          <p:cNvPr id="16" name="AutoShape 16"/>
          <p:cNvSpPr/>
          <p:nvPr>
            <p:custDataLst>
              <p:tags r:id="rId20"/>
            </p:custDataLst>
          </p:nvPr>
        </p:nvSpPr>
        <p:spPr>
          <a:xfrm>
            <a:off x="8305800" y="2789555"/>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74151"/>
                </a:solidFill>
                <a:latin typeface="Arial" panose="020B0604020202020204" pitchFamily="34" charset="0"/>
                <a:ea typeface="Poppins"/>
                <a:cs typeface="Arial" panose="020B0604020202020204" pitchFamily="34" charset="0"/>
                <a:sym typeface="Poppins"/>
              </a:rPr>
              <a:t>Enterprise-Grade Data Security</a:t>
            </a:r>
            <a:endParaRPr lang="en-US" sz="1800" b="1" i="0" u="none" strike="noStrike">
              <a:solidFill>
                <a:srgbClr val="374151"/>
              </a:solidFill>
              <a:latin typeface="Arial" panose="020B0604020202020204" pitchFamily="34" charset="0"/>
              <a:ea typeface="Poppins"/>
              <a:cs typeface="Arial" panose="020B0604020202020204" pitchFamily="34" charset="0"/>
              <a:sym typeface="Poppins"/>
            </a:endParaRPr>
          </a:p>
        </p:txBody>
      </p:sp>
      <p:cxnSp>
        <p:nvCxnSpPr>
          <p:cNvPr id="17" name="Connector 17"/>
          <p:cNvCxnSpPr/>
          <p:nvPr>
            <p:custDataLst>
              <p:tags r:id="rId21"/>
            </p:custDataLst>
          </p:nvPr>
        </p:nvCxnSpPr>
        <p:spPr>
          <a:xfrm rot="-15211">
            <a:off x="8305814" y="3481705"/>
            <a:ext cx="2870200" cy="12700"/>
          </a:xfrm>
          <a:prstGeom prst="straightConnector1">
            <a:avLst/>
          </a:prstGeom>
          <a:solidFill>
            <a:srgbClr val="DEE0E3">
              <a:alpha val="100000"/>
            </a:srgbClr>
          </a:solidFill>
          <a:ln w="12700" cap="flat" cmpd="sng">
            <a:solidFill>
              <a:srgbClr val="22C55E">
                <a:alpha val="20000"/>
              </a:srgbClr>
            </a:solidFill>
            <a:prstDash val="solid"/>
            <a:round/>
            <a:headEnd type="none" w="med" len="med"/>
            <a:tailEnd type="none" w="med" len="med"/>
          </a:ln>
        </p:spPr>
      </p:cxnSp>
      <p:sp>
        <p:nvSpPr>
          <p:cNvPr id="18" name="AutoShape 18"/>
          <p:cNvSpPr/>
          <p:nvPr>
            <p:custDataLst>
              <p:tags r:id="rId22"/>
            </p:custDataLst>
          </p:nvPr>
        </p:nvSpPr>
        <p:spPr>
          <a:xfrm>
            <a:off x="8305800" y="3678555"/>
            <a:ext cx="28702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Arial" panose="020B0604020202020204" pitchFamily="34" charset="0"/>
                <a:ea typeface="Poppins"/>
                <a:cs typeface="Arial" panose="020B0604020202020204" pitchFamily="34" charset="0"/>
                <a:sym typeface="Poppins"/>
              </a:rPr>
              <a:t>Protects critical data with robust disaster recovery backups and military-grade encryption. Redundant systems ensure data integrity and continuity against cyber threats, system failures, or unexpected disruptions.</a:t>
            </a:r>
            <a:endParaRPr lang="en-US" sz="13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762000" y="5837555"/>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“Empowering smart campuses with seamless control, universal connectivity, and uncompromising security.”</a:t>
            </a:r>
            <a:endParaRPr lang="en-US" sz="1400" b="1" i="0" u="none" strike="noStrike">
              <a:solidFill>
                <a:srgbClr val="22C55E"/>
              </a:solidFill>
              <a:latin typeface="Arial" panose="020B0604020202020204" pitchFamily="34" charset="0"/>
              <a:ea typeface="Poppins"/>
              <a:cs typeface="Arial" panose="020B0604020202020204" pitchFamily="34" charset="0"/>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Renderings of Typical Classroom Scenarios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sp>
        <p:nvSpPr>
          <p:cNvPr id="4" name="AutoShape 4"/>
          <p:cNvSpPr/>
          <p:nvPr/>
        </p:nvSpPr>
        <p:spPr>
          <a:xfrm>
            <a:off x="762000" y="1714500"/>
            <a:ext cx="3429000" cy="2159000"/>
          </a:xfrm>
          <a:prstGeom prst="roundRect">
            <a:avLst>
              <a:gd name="adj" fmla="val 0"/>
            </a:avLst>
          </a:prstGeom>
          <a:solidFill>
            <a:srgbClr val="FFFFFF">
              <a:alpha val="65000"/>
            </a:srgbClr>
          </a:solidFill>
          <a:ln w="12700" cap="flat" cmpd="sng">
            <a:solidFill>
              <a:srgbClr val="D1D5D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 name="Picture 5"/>
          <p:cNvPicPr>
            <a:picLocks noChangeAspect="1"/>
          </p:cNvPicPr>
          <p:nvPr/>
        </p:nvPicPr>
        <p:blipFill>
          <a:blip r:embed="rId2"/>
          <a:srcRect l="2083" r="2083"/>
          <a:stretch>
            <a:fillRect/>
          </a:stretch>
        </p:blipFill>
        <p:spPr>
          <a:xfrm>
            <a:off x="889000" y="1841500"/>
            <a:ext cx="1460500" cy="1143000"/>
          </a:xfrm>
          <a:prstGeom prst="roundRect">
            <a:avLst>
              <a:gd name="adj" fmla="val 8888"/>
            </a:avLst>
          </a:prstGeom>
          <a:noFill/>
          <a:ln w="25400" cap="flat" cmpd="sng">
            <a:noFill/>
            <a:prstDash val="solid"/>
            <a:round/>
          </a:ln>
        </p:spPr>
      </p:pic>
      <p:sp>
        <p:nvSpPr>
          <p:cNvPr id="6" name="AutoShape 6"/>
          <p:cNvSpPr/>
          <p:nvPr/>
        </p:nvSpPr>
        <p:spPr>
          <a:xfrm>
            <a:off x="2413000" y="1841500"/>
            <a:ext cx="1714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Large Lecture Hall</a:t>
            </a:r>
            <a:endParaRPr lang="en-US" sz="1100">
              <a:latin typeface="Arial" panose="020B0604020202020204" pitchFamily="34" charset="0"/>
              <a:cs typeface="Arial" panose="020B0604020202020204" pitchFamily="34" charset="0"/>
            </a:endParaRPr>
          </a:p>
          <a:p>
            <a:pPr marL="0" indent="0" algn="l">
              <a:lnSpc>
                <a:spcPct val="108000"/>
              </a:lnSpc>
            </a:pPr>
            <a:r>
              <a:rPr lang="en-US" sz="1100" b="0" i="0" u="none" strike="noStrike">
                <a:solidFill>
                  <a:srgbClr val="4B5563"/>
                </a:solidFill>
                <a:latin typeface="Arial" panose="020B0604020202020204" pitchFamily="34" charset="0"/>
                <a:ea typeface="Poppins"/>
                <a:cs typeface="Arial" panose="020B0604020202020204" pitchFamily="34" charset="0"/>
                <a:sym typeface="Poppins"/>
              </a:rPr>
              <a:t>Optimized for large-scale presentations with superior visibility and acoustics for all attendees.</a:t>
            </a:r>
            <a:endParaRPr lang="en-US" sz="11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7" name="AutoShape 7"/>
          <p:cNvSpPr/>
          <p:nvPr/>
        </p:nvSpPr>
        <p:spPr>
          <a:xfrm>
            <a:off x="762000" y="3835400"/>
            <a:ext cx="3429000" cy="381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8" name="AutoShape 8"/>
          <p:cNvSpPr/>
          <p:nvPr/>
        </p:nvSpPr>
        <p:spPr>
          <a:xfrm>
            <a:off x="4381500" y="1714500"/>
            <a:ext cx="3429000" cy="2159000"/>
          </a:xfrm>
          <a:prstGeom prst="roundRect">
            <a:avLst>
              <a:gd name="adj" fmla="val 0"/>
            </a:avLst>
          </a:prstGeom>
          <a:solidFill>
            <a:srgbClr val="FFFFFF">
              <a:alpha val="65000"/>
            </a:srgbClr>
          </a:solidFill>
          <a:ln w="12700" cap="flat" cmpd="sng">
            <a:solidFill>
              <a:srgbClr val="D1D5D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3"/>
          <a:srcRect l="20717" r="20717"/>
          <a:stretch>
            <a:fillRect/>
          </a:stretch>
        </p:blipFill>
        <p:spPr>
          <a:xfrm>
            <a:off x="4508500" y="1841500"/>
            <a:ext cx="1460500" cy="1143000"/>
          </a:xfrm>
          <a:prstGeom prst="roundRect">
            <a:avLst>
              <a:gd name="adj" fmla="val 8888"/>
            </a:avLst>
          </a:prstGeom>
          <a:noFill/>
          <a:ln w="25400" cap="flat" cmpd="sng">
            <a:noFill/>
            <a:prstDash val="solid"/>
            <a:round/>
          </a:ln>
        </p:spPr>
      </p:pic>
      <p:sp>
        <p:nvSpPr>
          <p:cNvPr id="10" name="AutoShape 10"/>
          <p:cNvSpPr/>
          <p:nvPr/>
        </p:nvSpPr>
        <p:spPr>
          <a:xfrm>
            <a:off x="6032500" y="1841500"/>
            <a:ext cx="1714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Virtual VR Classroom</a:t>
            </a:r>
            <a:endParaRPr lang="en-US" sz="1100">
              <a:latin typeface="Arial" panose="020B0604020202020204" pitchFamily="34" charset="0"/>
              <a:cs typeface="Arial" panose="020B0604020202020204" pitchFamily="34" charset="0"/>
            </a:endParaRPr>
          </a:p>
          <a:p>
            <a:pPr marL="0" indent="0" algn="l">
              <a:lnSpc>
                <a:spcPct val="108000"/>
              </a:lnSpc>
            </a:pPr>
            <a:r>
              <a:rPr lang="en-US" sz="1100" b="0" i="0" u="none" strike="noStrike">
                <a:solidFill>
                  <a:srgbClr val="4B5563"/>
                </a:solidFill>
                <a:latin typeface="Arial" panose="020B0604020202020204" pitchFamily="34" charset="0"/>
                <a:ea typeface="Poppins"/>
                <a:cs typeface="Arial" panose="020B0604020202020204" pitchFamily="34" charset="0"/>
                <a:sym typeface="Poppins"/>
              </a:rPr>
              <a:t>Immersive 3D environments enable experiential, hands-on learning across diverse subjects.</a:t>
            </a:r>
            <a:endParaRPr lang="en-US" sz="11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1" name="AutoShape 11"/>
          <p:cNvSpPr/>
          <p:nvPr/>
        </p:nvSpPr>
        <p:spPr>
          <a:xfrm>
            <a:off x="4381500" y="3835400"/>
            <a:ext cx="3429000" cy="381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2" name="AutoShape 12"/>
          <p:cNvSpPr/>
          <p:nvPr/>
        </p:nvSpPr>
        <p:spPr>
          <a:xfrm>
            <a:off x="8001000" y="1714500"/>
            <a:ext cx="3429000" cy="2159000"/>
          </a:xfrm>
          <a:prstGeom prst="roundRect">
            <a:avLst>
              <a:gd name="adj" fmla="val 0"/>
            </a:avLst>
          </a:prstGeom>
          <a:solidFill>
            <a:srgbClr val="FFFFFF">
              <a:alpha val="65000"/>
            </a:srgbClr>
          </a:solidFill>
          <a:ln w="12700" cap="flat" cmpd="sng">
            <a:solidFill>
              <a:srgbClr val="D1D5D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3" name="Picture 13"/>
          <p:cNvPicPr>
            <a:picLocks noChangeAspect="1"/>
          </p:cNvPicPr>
          <p:nvPr/>
        </p:nvPicPr>
        <p:blipFill>
          <a:blip r:embed="rId4"/>
          <a:srcRect l="3659" r="3659"/>
          <a:stretch>
            <a:fillRect/>
          </a:stretch>
        </p:blipFill>
        <p:spPr>
          <a:xfrm>
            <a:off x="8128000" y="1841500"/>
            <a:ext cx="1460500" cy="1143000"/>
          </a:xfrm>
          <a:prstGeom prst="roundRect">
            <a:avLst>
              <a:gd name="adj" fmla="val 8888"/>
            </a:avLst>
          </a:prstGeom>
          <a:noFill/>
          <a:ln w="25400" cap="flat" cmpd="sng">
            <a:noFill/>
            <a:prstDash val="solid"/>
            <a:round/>
          </a:ln>
        </p:spPr>
      </p:pic>
      <p:sp>
        <p:nvSpPr>
          <p:cNvPr id="14" name="AutoShape 14"/>
          <p:cNvSpPr/>
          <p:nvPr/>
        </p:nvSpPr>
        <p:spPr>
          <a:xfrm>
            <a:off x="9652000" y="1841500"/>
            <a:ext cx="1714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Laboratory Classroom</a:t>
            </a:r>
            <a:endParaRPr lang="en-US" sz="1100">
              <a:latin typeface="Arial" panose="020B0604020202020204" pitchFamily="34" charset="0"/>
              <a:cs typeface="Arial" panose="020B0604020202020204" pitchFamily="34" charset="0"/>
            </a:endParaRPr>
          </a:p>
          <a:p>
            <a:pPr marL="0" indent="0" algn="l">
              <a:lnSpc>
                <a:spcPct val="108000"/>
              </a:lnSpc>
            </a:pPr>
            <a:r>
              <a:rPr lang="en-US" sz="1100" b="0" i="0" u="none" strike="noStrike">
                <a:solidFill>
                  <a:srgbClr val="4B5563"/>
                </a:solidFill>
                <a:latin typeface="Arial" panose="020B0604020202020204" pitchFamily="34" charset="0"/>
                <a:ea typeface="Poppins"/>
                <a:cs typeface="Arial" panose="020B0604020202020204" pitchFamily="34" charset="0"/>
                <a:sym typeface="Poppins"/>
              </a:rPr>
              <a:t>Smart, safe labs with integrated IoT monitoring, automated control and real-time data capture.</a:t>
            </a:r>
            <a:endParaRPr lang="en-US" sz="11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5" name="AutoShape 15"/>
          <p:cNvSpPr/>
          <p:nvPr/>
        </p:nvSpPr>
        <p:spPr>
          <a:xfrm>
            <a:off x="8001000" y="3835400"/>
            <a:ext cx="3429000" cy="381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6" name="AutoShape 16"/>
          <p:cNvSpPr/>
          <p:nvPr/>
        </p:nvSpPr>
        <p:spPr>
          <a:xfrm>
            <a:off x="2413000" y="4127500"/>
            <a:ext cx="3619500" cy="2159000"/>
          </a:xfrm>
          <a:prstGeom prst="roundRect">
            <a:avLst>
              <a:gd name="adj" fmla="val 0"/>
            </a:avLst>
          </a:prstGeom>
          <a:solidFill>
            <a:srgbClr val="FFFFFF">
              <a:alpha val="65000"/>
            </a:srgbClr>
          </a:solidFill>
          <a:ln w="12700" cap="flat" cmpd="sng">
            <a:solidFill>
              <a:srgbClr val="D1D5D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7" name="Picture 17"/>
          <p:cNvPicPr>
            <a:picLocks noChangeAspect="1"/>
          </p:cNvPicPr>
          <p:nvPr/>
        </p:nvPicPr>
        <p:blipFill>
          <a:blip r:embed="rId5"/>
          <a:srcRect l="10937" r="10937"/>
          <a:stretch>
            <a:fillRect/>
          </a:stretch>
        </p:blipFill>
        <p:spPr>
          <a:xfrm>
            <a:off x="2540000" y="4254500"/>
            <a:ext cx="1587500" cy="1143000"/>
          </a:xfrm>
          <a:prstGeom prst="roundRect">
            <a:avLst>
              <a:gd name="adj" fmla="val 8888"/>
            </a:avLst>
          </a:prstGeom>
          <a:noFill/>
          <a:ln w="25400" cap="flat" cmpd="sng">
            <a:noFill/>
            <a:prstDash val="solid"/>
            <a:round/>
          </a:ln>
        </p:spPr>
      </p:pic>
      <p:sp>
        <p:nvSpPr>
          <p:cNvPr id="18" name="AutoShape 18"/>
          <p:cNvSpPr/>
          <p:nvPr/>
        </p:nvSpPr>
        <p:spPr>
          <a:xfrm>
            <a:off x="4191000" y="4254500"/>
            <a:ext cx="1841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Recording &amp; Broadcast</a:t>
            </a:r>
            <a:endParaRPr lang="en-US" sz="1100">
              <a:latin typeface="Arial" panose="020B0604020202020204" pitchFamily="34" charset="0"/>
              <a:cs typeface="Arial" panose="020B0604020202020204" pitchFamily="34" charset="0"/>
            </a:endParaRPr>
          </a:p>
          <a:p>
            <a:pPr marL="0" indent="0" algn="l">
              <a:lnSpc>
                <a:spcPct val="108000"/>
              </a:lnSpc>
            </a:pPr>
            <a:r>
              <a:rPr lang="en-US" sz="1100" b="0" i="0" u="none" strike="noStrike">
                <a:solidFill>
                  <a:srgbClr val="4B5563"/>
                </a:solidFill>
                <a:latin typeface="Arial" panose="020B0604020202020204" pitchFamily="34" charset="0"/>
                <a:ea typeface="Poppins"/>
                <a:cs typeface="Arial" panose="020B0604020202020204" pitchFamily="34" charset="0"/>
                <a:sym typeface="Poppins"/>
              </a:rPr>
              <a:t>Professional studios for high-quality lecture capture, live streaming and educational content production.</a:t>
            </a:r>
            <a:endParaRPr lang="en-US" sz="11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19" name="AutoShape 19"/>
          <p:cNvSpPr/>
          <p:nvPr/>
        </p:nvSpPr>
        <p:spPr>
          <a:xfrm>
            <a:off x="2413000" y="6248400"/>
            <a:ext cx="3619500" cy="381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0" name="AutoShape 20"/>
          <p:cNvSpPr/>
          <p:nvPr/>
        </p:nvSpPr>
        <p:spPr>
          <a:xfrm>
            <a:off x="6159500" y="4127500"/>
            <a:ext cx="3619500" cy="2159000"/>
          </a:xfrm>
          <a:prstGeom prst="roundRect">
            <a:avLst>
              <a:gd name="adj" fmla="val 0"/>
            </a:avLst>
          </a:prstGeom>
          <a:solidFill>
            <a:srgbClr val="FFFFFF">
              <a:alpha val="65000"/>
            </a:srgbClr>
          </a:solidFill>
          <a:ln w="12700" cap="flat" cmpd="sng">
            <a:solidFill>
              <a:srgbClr val="D1D5DB">
                <a:alpha val="8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1" name="Picture 21"/>
          <p:cNvPicPr>
            <a:picLocks noChangeAspect="1"/>
          </p:cNvPicPr>
          <p:nvPr/>
        </p:nvPicPr>
        <p:blipFill>
          <a:blip r:embed="rId6"/>
          <a:srcRect l="3680" r="3680"/>
          <a:stretch>
            <a:fillRect/>
          </a:stretch>
        </p:blipFill>
        <p:spPr>
          <a:xfrm>
            <a:off x="6286500" y="4254500"/>
            <a:ext cx="1587500" cy="1143000"/>
          </a:xfrm>
          <a:prstGeom prst="roundRect">
            <a:avLst>
              <a:gd name="adj" fmla="val 8888"/>
            </a:avLst>
          </a:prstGeom>
          <a:noFill/>
          <a:ln w="25400" cap="flat" cmpd="sng">
            <a:noFill/>
            <a:prstDash val="solid"/>
            <a:round/>
          </a:ln>
        </p:spPr>
      </p:pic>
      <p:sp>
        <p:nvSpPr>
          <p:cNvPr id="22" name="AutoShape 22"/>
          <p:cNvSpPr/>
          <p:nvPr/>
        </p:nvSpPr>
        <p:spPr>
          <a:xfrm>
            <a:off x="7937500" y="4254500"/>
            <a:ext cx="1841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92000"/>
              </a:lnSpc>
              <a:defRPr/>
            </a:pPr>
            <a:r>
              <a:rPr lang="en-US" sz="1400" b="1" i="0" u="none" strike="noStrike">
                <a:solidFill>
                  <a:srgbClr val="22C55E"/>
                </a:solidFill>
                <a:latin typeface="Arial" panose="020B0604020202020204" pitchFamily="34" charset="0"/>
                <a:ea typeface="Poppins"/>
                <a:cs typeface="Arial" panose="020B0604020202020204" pitchFamily="34" charset="0"/>
                <a:sym typeface="Poppins"/>
              </a:rPr>
              <a:t>Computer Classroom</a:t>
            </a:r>
            <a:endParaRPr lang="en-US" sz="1100">
              <a:latin typeface="Arial" panose="020B0604020202020204" pitchFamily="34" charset="0"/>
              <a:cs typeface="Arial" panose="020B0604020202020204" pitchFamily="34" charset="0"/>
            </a:endParaRPr>
          </a:p>
          <a:p>
            <a:pPr marL="0" indent="0" algn="l">
              <a:lnSpc>
                <a:spcPct val="108000"/>
              </a:lnSpc>
            </a:pPr>
            <a:r>
              <a:rPr lang="en-US" sz="1100" b="0" i="0" u="none" strike="noStrike">
                <a:solidFill>
                  <a:srgbClr val="4B5563"/>
                </a:solidFill>
                <a:latin typeface="Arial" panose="020B0604020202020204" pitchFamily="34" charset="0"/>
                <a:ea typeface="Poppins"/>
                <a:cs typeface="Arial" panose="020B0604020202020204" pitchFamily="34" charset="0"/>
                <a:sym typeface="Poppins"/>
              </a:rPr>
              <a:t>High-tech hubs with powerful workstations for coding, AI design, programming and digital education.</a:t>
            </a:r>
            <a:endParaRPr lang="en-US" sz="1100" b="0" i="0" u="none" strike="noStrike">
              <a:solidFill>
                <a:srgbClr val="4B5563"/>
              </a:solidFill>
              <a:latin typeface="Arial" panose="020B0604020202020204" pitchFamily="34" charset="0"/>
              <a:ea typeface="Poppins"/>
              <a:cs typeface="Arial" panose="020B0604020202020204" pitchFamily="34" charset="0"/>
              <a:sym typeface="Poppins"/>
            </a:endParaRPr>
          </a:p>
        </p:txBody>
      </p:sp>
      <p:sp>
        <p:nvSpPr>
          <p:cNvPr id="23" name="AutoShape 23"/>
          <p:cNvSpPr/>
          <p:nvPr/>
        </p:nvSpPr>
        <p:spPr>
          <a:xfrm>
            <a:off x="6159500" y="6248400"/>
            <a:ext cx="3619500" cy="38100"/>
          </a:xfrm>
          <a:prstGeom prst="roundRect">
            <a:avLst>
              <a:gd name="adj" fmla="val 0"/>
            </a:avLst>
          </a:prstGeom>
          <a:solidFill>
            <a:srgbClr val="22C55E">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46355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74151"/>
                </a:solidFill>
                <a:latin typeface="Arial" panose="020B0604020202020204" pitchFamily="34" charset="0"/>
                <a:ea typeface="Poppins"/>
                <a:cs typeface="Arial" panose="020B0604020202020204" pitchFamily="34" charset="0"/>
                <a:sym typeface="Poppins"/>
              </a:rPr>
              <a:t>System Design Modules</a:t>
            </a:r>
            <a:endParaRPr lang="en-US" sz="3200" b="1" i="0" u="none" strike="noStrike">
              <a:solidFill>
                <a:srgbClr val="374151"/>
              </a:solidFill>
              <a:latin typeface="Arial" panose="020B0604020202020204" pitchFamily="34" charset="0"/>
              <a:ea typeface="Poppins"/>
              <a:cs typeface="Arial" panose="020B0604020202020204" pitchFamily="34" charset="0"/>
              <a:sym typeface="Poppins"/>
            </a:endParaRPr>
          </a:p>
        </p:txBody>
      </p:sp>
      <p:pic>
        <p:nvPicPr>
          <p:cNvPr id="4" name="Picture 4"/>
          <p:cNvPicPr>
            <a:picLocks noChangeAspect="1"/>
          </p:cNvPicPr>
          <p:nvPr/>
        </p:nvPicPr>
        <p:blipFill>
          <a:blip r:embed="rId2"/>
          <a:srcRect/>
          <a:stretch>
            <a:fillRect/>
          </a:stretch>
        </p:blipFill>
        <p:spPr>
          <a:xfrm>
            <a:off x="762000" y="1606550"/>
            <a:ext cx="2413000" cy="2413000"/>
          </a:xfrm>
          <a:prstGeom prst="roundRect">
            <a:avLst>
              <a:gd name="adj" fmla="val 6315"/>
            </a:avLst>
          </a:prstGeom>
          <a:noFill/>
          <a:ln w="25400" cap="flat" cmpd="sng">
            <a:noFill/>
            <a:prstDash val="solid"/>
            <a:round/>
          </a:ln>
          <a:effectLst>
            <a:outerShdw blurRad="152400" dist="50800" dir="2700000" algn="tl" rotWithShape="0">
              <a:srgbClr val="000000">
                <a:alpha val="10000"/>
              </a:srgbClr>
            </a:outerShdw>
          </a:effectLst>
        </p:spPr>
      </p:pic>
      <p:pic>
        <p:nvPicPr>
          <p:cNvPr id="5" name="Picture 5"/>
          <p:cNvPicPr>
            <a:picLocks noChangeAspect="1"/>
          </p:cNvPicPr>
          <p:nvPr/>
        </p:nvPicPr>
        <p:blipFill>
          <a:blip r:embed="rId3"/>
          <a:srcRect t="1879" b="1879"/>
          <a:stretch>
            <a:fillRect/>
          </a:stretch>
        </p:blipFill>
        <p:spPr>
          <a:xfrm>
            <a:off x="762000" y="4099560"/>
            <a:ext cx="2413000" cy="2413000"/>
          </a:xfrm>
          <a:prstGeom prst="roundRect">
            <a:avLst>
              <a:gd name="adj" fmla="val 6315"/>
            </a:avLst>
          </a:prstGeom>
          <a:noFill/>
          <a:ln w="25400" cap="flat" cmpd="sng">
            <a:noFill/>
            <a:prstDash val="solid"/>
            <a:round/>
          </a:ln>
          <a:effectLst>
            <a:outerShdw blurRad="152400" dist="50800" dir="2700000" algn="tl" rotWithShape="0">
              <a:srgbClr val="000000">
                <a:alpha val="10000"/>
              </a:srgbClr>
            </a:outerShdw>
          </a:effectLst>
        </p:spPr>
      </p:pic>
      <p:sp>
        <p:nvSpPr>
          <p:cNvPr id="6" name="AutoShape 6"/>
          <p:cNvSpPr/>
          <p:nvPr/>
        </p:nvSpPr>
        <p:spPr>
          <a:xfrm>
            <a:off x="3683000" y="16065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73500" y="1797050"/>
            <a:ext cx="304800" cy="304800"/>
          </a:xfrm>
          <a:prstGeom prst="rect">
            <a:avLst/>
          </a:prstGeom>
        </p:spPr>
      </p:pic>
      <p:sp>
        <p:nvSpPr>
          <p:cNvPr id="8" name="AutoShape 8"/>
          <p:cNvSpPr/>
          <p:nvPr/>
        </p:nvSpPr>
        <p:spPr>
          <a:xfrm>
            <a:off x="4254500" y="17589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Classroom Management</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Central hub for controlling and monitoring all smart devices, ensuring seamless operation.</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9" name="AutoShape 9"/>
          <p:cNvSpPr/>
          <p:nvPr/>
        </p:nvSpPr>
        <p:spPr>
          <a:xfrm>
            <a:off x="3683000" y="27749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0"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3500" y="2965450"/>
            <a:ext cx="304800" cy="304800"/>
          </a:xfrm>
          <a:prstGeom prst="rect">
            <a:avLst/>
          </a:prstGeom>
        </p:spPr>
      </p:pic>
      <p:sp>
        <p:nvSpPr>
          <p:cNvPr id="11" name="AutoShape 11"/>
          <p:cNvSpPr/>
          <p:nvPr/>
        </p:nvSpPr>
        <p:spPr>
          <a:xfrm>
            <a:off x="4254500" y="29273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Interactive Smart Display</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4K LED panel for vivid content, annotations, and real-time teacher-student interaction.</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12" name="AutoShape 12"/>
          <p:cNvSpPr/>
          <p:nvPr/>
        </p:nvSpPr>
        <p:spPr>
          <a:xfrm>
            <a:off x="3683000" y="39433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73500" y="4133850"/>
            <a:ext cx="304800" cy="304800"/>
          </a:xfrm>
          <a:prstGeom prst="rect">
            <a:avLst/>
          </a:prstGeom>
        </p:spPr>
      </p:pic>
      <p:sp>
        <p:nvSpPr>
          <p:cNvPr id="14" name="AutoShape 14"/>
          <p:cNvSpPr/>
          <p:nvPr/>
        </p:nvSpPr>
        <p:spPr>
          <a:xfrm>
            <a:off x="4254500" y="40957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IoT Device Terminal</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Unified gateway connecting sensors, cameras, and appliances for smart environment control.</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15" name="AutoShape 15"/>
          <p:cNvSpPr/>
          <p:nvPr/>
        </p:nvSpPr>
        <p:spPr>
          <a:xfrm>
            <a:off x="3683000" y="51117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73500" y="5302250"/>
            <a:ext cx="304800" cy="304800"/>
          </a:xfrm>
          <a:prstGeom prst="rect">
            <a:avLst/>
          </a:prstGeom>
        </p:spPr>
      </p:pic>
      <p:sp>
        <p:nvSpPr>
          <p:cNvPr id="17" name="AutoShape 17"/>
          <p:cNvSpPr/>
          <p:nvPr/>
        </p:nvSpPr>
        <p:spPr>
          <a:xfrm>
            <a:off x="4254500" y="52641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Edu Recording System</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AI auto-tracking for high-quality lecture capture, live streaming, and on-demand playback.</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18" name="AutoShape 18"/>
          <p:cNvSpPr/>
          <p:nvPr/>
        </p:nvSpPr>
        <p:spPr>
          <a:xfrm>
            <a:off x="7620000" y="16065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9" name="Picture 1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810500" y="1797050"/>
            <a:ext cx="304800" cy="304800"/>
          </a:xfrm>
          <a:prstGeom prst="rect">
            <a:avLst/>
          </a:prstGeom>
        </p:spPr>
      </p:pic>
      <p:sp>
        <p:nvSpPr>
          <p:cNvPr id="20" name="AutoShape 20"/>
          <p:cNvSpPr/>
          <p:nvPr/>
        </p:nvSpPr>
        <p:spPr>
          <a:xfrm>
            <a:off x="8191500" y="17589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All-Scenario Audio</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360° coverage with noise reduction, ensuring clear audio for lectures and group discussions.</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21" name="AutoShape 21"/>
          <p:cNvSpPr/>
          <p:nvPr/>
        </p:nvSpPr>
        <p:spPr>
          <a:xfrm>
            <a:off x="7620000" y="27749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2" name="Picture 2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10500" y="2965450"/>
            <a:ext cx="304800" cy="304800"/>
          </a:xfrm>
          <a:prstGeom prst="rect">
            <a:avLst/>
          </a:prstGeom>
        </p:spPr>
      </p:pic>
      <p:sp>
        <p:nvSpPr>
          <p:cNvPr id="23" name="AutoShape 23"/>
          <p:cNvSpPr/>
          <p:nvPr/>
        </p:nvSpPr>
        <p:spPr>
          <a:xfrm>
            <a:off x="8191500" y="29273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Collaborative Seminar</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Tablet-integrated workstations enabling interactive group work and instant feedback sharing.</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24" name="AutoShape 24"/>
          <p:cNvSpPr/>
          <p:nvPr/>
        </p:nvSpPr>
        <p:spPr>
          <a:xfrm>
            <a:off x="7620000" y="39433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25"/>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810500" y="4133850"/>
            <a:ext cx="304800" cy="304800"/>
          </a:xfrm>
          <a:prstGeom prst="rect">
            <a:avLst/>
          </a:prstGeom>
        </p:spPr>
      </p:pic>
      <p:sp>
        <p:nvSpPr>
          <p:cNvPr id="26" name="AutoShape 26"/>
          <p:cNvSpPr/>
          <p:nvPr/>
        </p:nvSpPr>
        <p:spPr>
          <a:xfrm>
            <a:off x="8191500" y="40957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VR Immersive Learning</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High-end VR headsets for virtual labs, 3D modeling, and immersive educational scenarios.</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
        <p:nvSpPr>
          <p:cNvPr id="27" name="AutoShape 27"/>
          <p:cNvSpPr/>
          <p:nvPr/>
        </p:nvSpPr>
        <p:spPr>
          <a:xfrm>
            <a:off x="7620000" y="5111750"/>
            <a:ext cx="3746500" cy="1079500"/>
          </a:xfrm>
          <a:prstGeom prst="roundRect">
            <a:avLst>
              <a:gd name="adj" fmla="val 0"/>
            </a:avLst>
          </a:prstGeom>
          <a:solidFill>
            <a:srgbClr val="FFFFFF">
              <a:alpha val="70000"/>
            </a:srgbClr>
          </a:solidFill>
          <a:ln w="12700" cap="flat" cmpd="sng">
            <a:solidFill>
              <a:srgbClr val="22C55E">
                <a:alpha val="25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8" name="Picture 2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810500" y="5302250"/>
            <a:ext cx="304800" cy="304800"/>
          </a:xfrm>
          <a:prstGeom prst="rect">
            <a:avLst/>
          </a:prstGeom>
        </p:spPr>
      </p:pic>
      <p:sp>
        <p:nvSpPr>
          <p:cNvPr id="29" name="AutoShape 29"/>
          <p:cNvSpPr/>
          <p:nvPr/>
        </p:nvSpPr>
        <p:spPr>
          <a:xfrm>
            <a:off x="8191500" y="5264150"/>
            <a:ext cx="3111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22C55E"/>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Mobile Recording Unit</a:t>
            </a:r>
            <a:endParaRPr lang="en-US" sz="1100">
              <a:latin typeface="Arial" panose="020B0604020202020204" pitchFamily="34" charset="0"/>
              <a:cs typeface="Arial" panose="020B0604020202020204" pitchFamily="34" charset="0"/>
            </a:endParaRPr>
          </a:p>
          <a:p>
            <a:pPr marL="0" indent="0" algn="l">
              <a:lnSpc>
                <a:spcPct val="100000"/>
              </a:lnSpc>
            </a:pPr>
            <a:r>
              <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rPr>
              <a:t>Portable cart with professional cameras and mics for flexible recording in any setting.</a:t>
            </a:r>
            <a:endParaRPr lang="en-US" sz="1300" b="0" i="0" u="none" strike="noStrike">
              <a:solidFill>
                <a:srgbClr val="4B5563"/>
              </a:solidFill>
              <a:latin typeface="Arial" panose="020B0604020202020204" pitchFamily="34" charset="0"/>
              <a:ea typeface="Noto Sans SC" panose="020B0200000000000000" charset="-122"/>
              <a:cs typeface="Arial" panose="020B0604020202020204" pitchFamily="34" charset="0"/>
              <a:sym typeface="Noto Sans SC" panose="020B0200000000000000" charset="-122"/>
            </a:endParaRPr>
          </a:p>
        </p:txBody>
      </p:sp>
    </p:spTree>
  </p:cSld>
  <p:clrMapOvr>
    <a:masterClrMapping/>
  </p:clrMapOvr>
</p:sld>
</file>

<file path=ppt/tags/tag1.xml><?xml version="1.0" encoding="utf-8"?>
<p:tagLst xmlns:p="http://schemas.openxmlformats.org/presentationml/2006/main">
  <p:tag name="KSO_WM_DIAGRAM_VIRTUALLY_FRAME" val="{&quot;height&quot;:280,&quot;left&quot;:60,&quot;top&quot;:149.65,&quot;width&quot;:840}"/>
</p:tagLst>
</file>

<file path=ppt/tags/tag10.xml><?xml version="1.0" encoding="utf-8"?>
<p:tagLst xmlns:p="http://schemas.openxmlformats.org/presentationml/2006/main">
  <p:tag name="KSO_WM_DIAGRAM_VIRTUALLY_FRAME" val="{&quot;height&quot;:280,&quot;left&quot;:60,&quot;top&quot;:149.65,&quot;width&quot;:840}"/>
</p:tagLst>
</file>

<file path=ppt/tags/tag11.xml><?xml version="1.0" encoding="utf-8"?>
<p:tagLst xmlns:p="http://schemas.openxmlformats.org/presentationml/2006/main">
  <p:tag name="KSO_WM_DIAGRAM_VIRTUALLY_FRAME" val="{&quot;height&quot;:280,&quot;left&quot;:60,&quot;top&quot;:149.65,&quot;width&quot;:840}"/>
</p:tagLst>
</file>

<file path=ppt/tags/tag12.xml><?xml version="1.0" encoding="utf-8"?>
<p:tagLst xmlns:p="http://schemas.openxmlformats.org/presentationml/2006/main">
  <p:tag name="KSO_WM_DIAGRAM_VIRTUALLY_FRAME" val="{&quot;height&quot;:280,&quot;left&quot;:60,&quot;top&quot;:149.65,&quot;width&quot;:840}"/>
</p:tagLst>
</file>

<file path=ppt/tags/tag13.xml><?xml version="1.0" encoding="utf-8"?>
<p:tagLst xmlns:p="http://schemas.openxmlformats.org/presentationml/2006/main">
  <p:tag name="KSO_WM_DIAGRAM_VIRTUALLY_FRAME" val="{&quot;height&quot;:280,&quot;left&quot;:60,&quot;top&quot;:149.65,&quot;width&quot;:840}"/>
</p:tagLst>
</file>

<file path=ppt/tags/tag14.xml><?xml version="1.0" encoding="utf-8"?>
<p:tagLst xmlns:p="http://schemas.openxmlformats.org/presentationml/2006/main">
  <p:tag name="KSO_WM_DIAGRAM_VIRTUALLY_FRAME" val="{&quot;height&quot;:280,&quot;left&quot;:60,&quot;top&quot;:149.65,&quot;width&quot;:840}"/>
</p:tagLst>
</file>

<file path=ppt/tags/tag15.xml><?xml version="1.0" encoding="utf-8"?>
<p:tagLst xmlns:p="http://schemas.openxmlformats.org/presentationml/2006/main">
  <p:tag name="KSO_WM_DIAGRAM_VIRTUALLY_FRAME" val="{&quot;height&quot;:280,&quot;left&quot;:60,&quot;top&quot;:149.65,&quot;width&quot;:840}"/>
</p:tagLst>
</file>

<file path=ppt/tags/tag2.xml><?xml version="1.0" encoding="utf-8"?>
<p:tagLst xmlns:p="http://schemas.openxmlformats.org/presentationml/2006/main">
  <p:tag name="KSO_WM_DIAGRAM_VIRTUALLY_FRAME" val="{&quot;height&quot;:280,&quot;left&quot;:60,&quot;top&quot;:149.65,&quot;width&quot;:840}"/>
</p:tagLst>
</file>

<file path=ppt/tags/tag3.xml><?xml version="1.0" encoding="utf-8"?>
<p:tagLst xmlns:p="http://schemas.openxmlformats.org/presentationml/2006/main">
  <p:tag name="KSO_WM_DIAGRAM_VIRTUALLY_FRAME" val="{&quot;height&quot;:280,&quot;left&quot;:60,&quot;top&quot;:149.65,&quot;width&quot;:840}"/>
</p:tagLst>
</file>

<file path=ppt/tags/tag4.xml><?xml version="1.0" encoding="utf-8"?>
<p:tagLst xmlns:p="http://schemas.openxmlformats.org/presentationml/2006/main">
  <p:tag name="KSO_WM_DIAGRAM_VIRTUALLY_FRAME" val="{&quot;height&quot;:280,&quot;left&quot;:60,&quot;top&quot;:149.65,&quot;width&quot;:840}"/>
</p:tagLst>
</file>

<file path=ppt/tags/tag5.xml><?xml version="1.0" encoding="utf-8"?>
<p:tagLst xmlns:p="http://schemas.openxmlformats.org/presentationml/2006/main">
  <p:tag name="KSO_WM_DIAGRAM_VIRTUALLY_FRAME" val="{&quot;height&quot;:280,&quot;left&quot;:60,&quot;top&quot;:149.65,&quot;width&quot;:840}"/>
</p:tagLst>
</file>

<file path=ppt/tags/tag6.xml><?xml version="1.0" encoding="utf-8"?>
<p:tagLst xmlns:p="http://schemas.openxmlformats.org/presentationml/2006/main">
  <p:tag name="KSO_WM_DIAGRAM_VIRTUALLY_FRAME" val="{&quot;height&quot;:280,&quot;left&quot;:60,&quot;top&quot;:149.65,&quot;width&quot;:840}"/>
</p:tagLst>
</file>

<file path=ppt/tags/tag7.xml><?xml version="1.0" encoding="utf-8"?>
<p:tagLst xmlns:p="http://schemas.openxmlformats.org/presentationml/2006/main">
  <p:tag name="KSO_WM_DIAGRAM_VIRTUALLY_FRAME" val="{&quot;height&quot;:280,&quot;left&quot;:60,&quot;top&quot;:149.65,&quot;width&quot;:840}"/>
</p:tagLst>
</file>

<file path=ppt/tags/tag8.xml><?xml version="1.0" encoding="utf-8"?>
<p:tagLst xmlns:p="http://schemas.openxmlformats.org/presentationml/2006/main">
  <p:tag name="KSO_WM_DIAGRAM_VIRTUALLY_FRAME" val="{&quot;height&quot;:280,&quot;left&quot;:60,&quot;top&quot;:149.65,&quot;width&quot;:840}"/>
</p:tagLst>
</file>

<file path=ppt/tags/tag9.xml><?xml version="1.0" encoding="utf-8"?>
<p:tagLst xmlns:p="http://schemas.openxmlformats.org/presentationml/2006/main">
  <p:tag name="KSO_WM_DIAGRAM_VIRTUALLY_FRAME" val="{&quot;height&quot;:280,&quot;left&quot;:60,&quot;top&quot;:149.65,&quot;width&quot;:840}"/>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13084</Words>
  <Application>WPS 演示</Application>
  <PresentationFormat/>
  <Paragraphs>289</Paragraphs>
  <Slides>19</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19</vt:i4>
      </vt:variant>
    </vt:vector>
  </HeadingPairs>
  <TitlesOfParts>
    <vt:vector size="30" baseType="lpstr">
      <vt:lpstr>Arial</vt:lpstr>
      <vt:lpstr>宋体</vt:lpstr>
      <vt:lpstr>Wingdings</vt:lpstr>
      <vt:lpstr>Arial</vt:lpstr>
      <vt:lpstr>Poppins</vt:lpstr>
      <vt:lpstr>ksdb</vt:lpstr>
      <vt:lpstr>Noto Sans SC</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Cissy</cp:lastModifiedBy>
  <cp:revision>2</cp:revision>
  <dcterms:created xsi:type="dcterms:W3CDTF">2026-07-08T06:03:08Z</dcterms:created>
  <dcterms:modified xsi:type="dcterms:W3CDTF">2026-07-08T06:17:54Z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{"Label":"1","ContentProducer":"001191110102MACQD9K64010000","ProduceID":"7660033273100455097","ReservedCode1":"","ContentPropagator":"","PropagateID":"","ReservedCode2":""}</vt:lpwstr>
  </property>
  <property fmtid="{D5CDD505-2E9C-101B-9397-08002B2CF9AE}" pid="3" name="ICV">
    <vt:lpwstr>98BC4BAA09AF4166A731EF017F5C3026_13</vt:lpwstr>
  </property>
  <property fmtid="{D5CDD505-2E9C-101B-9397-08002B2CF9AE}" pid="4" name="KSOProductBuildVer">
    <vt:lpwstr>2052-12.1.0.21915</vt:lpwstr>
  </property>
</Properties>
</file>